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361" r:id="rId3"/>
    <p:sldId id="363" r:id="rId4"/>
    <p:sldId id="380" r:id="rId5"/>
    <p:sldId id="381" r:id="rId6"/>
    <p:sldId id="382" r:id="rId7"/>
    <p:sldId id="365" r:id="rId8"/>
    <p:sldId id="383" r:id="rId9"/>
    <p:sldId id="367" r:id="rId10"/>
    <p:sldId id="384" r:id="rId11"/>
    <p:sldId id="385" r:id="rId12"/>
    <p:sldId id="368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94" r:id="rId21"/>
    <p:sldId id="393" r:id="rId22"/>
    <p:sldId id="402" r:id="rId23"/>
    <p:sldId id="395" r:id="rId24"/>
    <p:sldId id="396" r:id="rId25"/>
    <p:sldId id="397" r:id="rId26"/>
    <p:sldId id="398" r:id="rId27"/>
    <p:sldId id="399" r:id="rId28"/>
    <p:sldId id="400" r:id="rId29"/>
    <p:sldId id="401" r:id="rId30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1" autoAdjust="0"/>
    <p:restoredTop sz="94660"/>
  </p:normalViewPr>
  <p:slideViewPr>
    <p:cSldViewPr>
      <p:cViewPr varScale="1">
        <p:scale>
          <a:sx n="69" d="100"/>
          <a:sy n="69" d="100"/>
        </p:scale>
        <p:origin x="141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handoutMaster" Target="handoutMasters/handout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.xlsx" /><Relationship Id="rId1" Type="http://schemas.openxmlformats.org/officeDocument/2006/relationships/themeOverride" Target="../theme/themeOverride1.xml" 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.xlsx" /><Relationship Id="rId1" Type="http://schemas.openxmlformats.org/officeDocument/2006/relationships/themeOverride" Target="../theme/themeOverride2.xml" 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2.xlsx" /><Relationship Id="rId1" Type="http://schemas.openxmlformats.org/officeDocument/2006/relationships/themeOverride" Target="../theme/themeOverride3.xml" 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3.xlsx" /><Relationship Id="rId1" Type="http://schemas.openxmlformats.org/officeDocument/2006/relationships/themeOverride" Target="../theme/themeOverride4.xml" 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4.xlsx" /><Relationship Id="rId1" Type="http://schemas.openxmlformats.org/officeDocument/2006/relationships/themeOverride" Target="../theme/themeOverride5.xml" 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5.xlsx" /><Relationship Id="rId1" Type="http://schemas.openxmlformats.org/officeDocument/2006/relationships/themeOverride" Target="../theme/themeOverride6.xml" 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6.xlsx" /><Relationship Id="rId1" Type="http://schemas.openxmlformats.org/officeDocument/2006/relationships/themeOverride" Target="../theme/themeOverride7.xml" 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7.xlsx" /><Relationship Id="rId1" Type="http://schemas.openxmlformats.org/officeDocument/2006/relationships/themeOverride" Target="../theme/themeOverride8.xml" 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8.xlsx" /><Relationship Id="rId1" Type="http://schemas.openxmlformats.org/officeDocument/2006/relationships/themeOverride" Target="../theme/themeOverride9.xml" 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9.xlsx" /><Relationship Id="rId1" Type="http://schemas.openxmlformats.org/officeDocument/2006/relationships/themeOverride" Target="../theme/themeOverride10.xml" 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0.xlsx" /><Relationship Id="rId1" Type="http://schemas.openxmlformats.org/officeDocument/2006/relationships/themeOverride" Target="../theme/themeOverride11.xml" 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1.xlsx" /><Relationship Id="rId1" Type="http://schemas.openxmlformats.org/officeDocument/2006/relationships/themeOverride" Target="../theme/themeOverride12.xml" 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2.xlsx" /><Relationship Id="rId1" Type="http://schemas.openxmlformats.org/officeDocument/2006/relationships/themeOverride" Target="../theme/themeOverride13.xml" 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3.xlsx" /><Relationship Id="rId1" Type="http://schemas.openxmlformats.org/officeDocument/2006/relationships/themeOverride" Target="../theme/themeOverride14.xml" 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4.xlsx" /><Relationship Id="rId1" Type="http://schemas.openxmlformats.org/officeDocument/2006/relationships/themeOverride" Target="../theme/themeOverride15.xml" 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5.xlsx" /><Relationship Id="rId1" Type="http://schemas.openxmlformats.org/officeDocument/2006/relationships/themeOverride" Target="../theme/themeOverride16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'profilo 2 (2)'!$A$5</c:f>
              <c:strCache>
                <c:ptCount val="1"/>
                <c:pt idx="0">
                  <c:v>Avvocati iscritti agli albi forensi</c:v>
                </c:pt>
              </c:strCache>
            </c:strRef>
          </c:tx>
          <c:marker>
            <c:symbol val="none"/>
          </c:marker>
          <c:dLbls>
            <c:dLbl>
              <c:idx val="7"/>
              <c:layout>
                <c:manualLayout>
                  <c:x val="-3.0495810294582652E-2"/>
                  <c:y val="-1.604864727364300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EE-4968-946E-5E63457451F2}"/>
                </c:ext>
              </c:extLst>
            </c:dLbl>
            <c:spPr>
              <a:solidFill>
                <a:schemeClr val="l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'profilo 2 (2)'!$B$4:$L$4</c:f>
              <c:numCache>
                <c:formatCode>General</c:formatCode>
                <c:ptCount val="11"/>
                <c:pt idx="0">
                  <c:v>2010</c:v>
                </c:pt>
                <c:pt idx="5">
                  <c:v>2015</c:v>
                </c:pt>
                <c:pt idx="10">
                  <c:v>2020</c:v>
                </c:pt>
              </c:numCache>
            </c:numRef>
          </c:cat>
          <c:val>
            <c:numRef>
              <c:f>'profilo 2 (2)'!$B$5:$L$5</c:f>
              <c:numCache>
                <c:formatCode>_-* #,##0.0_-;\-* #,##0.0_-;_-* "-"??_-;_-@_-</c:formatCode>
                <c:ptCount val="11"/>
                <c:pt idx="0">
                  <c:v>4.2</c:v>
                </c:pt>
                <c:pt idx="1">
                  <c:v>2.2999999999999998</c:v>
                </c:pt>
                <c:pt idx="2">
                  <c:v>2.2999999999999998</c:v>
                </c:pt>
                <c:pt idx="3">
                  <c:v>1.6</c:v>
                </c:pt>
                <c:pt idx="4">
                  <c:v>1.7</c:v>
                </c:pt>
                <c:pt idx="5">
                  <c:v>1.2</c:v>
                </c:pt>
                <c:pt idx="6">
                  <c:v>1.9</c:v>
                </c:pt>
                <c:pt idx="7">
                  <c:v>0.4</c:v>
                </c:pt>
                <c:pt idx="8">
                  <c:v>0.3</c:v>
                </c:pt>
                <c:pt idx="9" formatCode="General">
                  <c:v>0.8</c:v>
                </c:pt>
                <c:pt idx="10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EE-4968-946E-5E63457451F2}"/>
            </c:ext>
          </c:extLst>
        </c:ser>
        <c:ser>
          <c:idx val="1"/>
          <c:order val="1"/>
          <c:tx>
            <c:strRef>
              <c:f>'profilo 2 (2)'!$A$6</c:f>
              <c:strCache>
                <c:ptCount val="1"/>
                <c:pt idx="0">
                  <c:v>Reddito medio Irpef degli avvocati iscritti agli albi forensi</c:v>
                </c:pt>
              </c:strCache>
            </c:strRef>
          </c:tx>
          <c:marker>
            <c:symbol val="none"/>
          </c:marker>
          <c:dLbls>
            <c:dLbl>
              <c:idx val="7"/>
              <c:layout>
                <c:manualLayout>
                  <c:x val="-3.0495810294582652E-2"/>
                  <c:y val="-7.52278311972624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EE-4968-946E-5E63457451F2}"/>
                </c:ext>
              </c:extLst>
            </c:dLbl>
            <c:spPr>
              <a:solidFill>
                <a:schemeClr val="lt1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'profilo 2 (2)'!$B$4:$L$4</c:f>
              <c:numCache>
                <c:formatCode>General</c:formatCode>
                <c:ptCount val="11"/>
                <c:pt idx="0">
                  <c:v>2010</c:v>
                </c:pt>
                <c:pt idx="5">
                  <c:v>2015</c:v>
                </c:pt>
                <c:pt idx="10">
                  <c:v>2020</c:v>
                </c:pt>
              </c:numCache>
            </c:numRef>
          </c:cat>
          <c:val>
            <c:numRef>
              <c:f>'profilo 2 (2)'!$B$6:$L$6</c:f>
              <c:numCache>
                <c:formatCode>_-* #,##0.0_-;\-* #,##0.0_-;_-* "-"??_-;_-@_-</c:formatCode>
                <c:ptCount val="11"/>
                <c:pt idx="0">
                  <c:v>-6</c:v>
                </c:pt>
                <c:pt idx="1">
                  <c:v>1.3</c:v>
                </c:pt>
                <c:pt idx="2">
                  <c:v>-0.7</c:v>
                </c:pt>
                <c:pt idx="3">
                  <c:v>-2.5</c:v>
                </c:pt>
                <c:pt idx="4">
                  <c:v>-0.6</c:v>
                </c:pt>
                <c:pt idx="5">
                  <c:v>2.2000000000000002</c:v>
                </c:pt>
                <c:pt idx="6">
                  <c:v>0.4</c:v>
                </c:pt>
                <c:pt idx="7">
                  <c:v>0.5</c:v>
                </c:pt>
                <c:pt idx="8">
                  <c:v>2.2000000000000002</c:v>
                </c:pt>
                <c:pt idx="9" formatCode="General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EE-4968-946E-5E63457451F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5107456"/>
        <c:axId val="25121536"/>
      </c:lineChart>
      <c:catAx>
        <c:axId val="2510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21536"/>
        <c:crosses val="autoZero"/>
        <c:auto val="1"/>
        <c:lblAlgn val="ctr"/>
        <c:lblOffset val="100"/>
        <c:noMultiLvlLbl val="0"/>
      </c:catAx>
      <c:valAx>
        <c:axId val="25121536"/>
        <c:scaling>
          <c:orientation val="minMax"/>
        </c:scaling>
        <c:delete val="0"/>
        <c:axPos val="l"/>
        <c:numFmt formatCode="_-* #,##0.0_-;\-* #,##0.0_-;_-* &quot;-&quot;??_-;_-@_-" sourceLinked="1"/>
        <c:majorTickMark val="out"/>
        <c:minorTickMark val="none"/>
        <c:tickLblPos val="nextTo"/>
        <c:crossAx val="2510745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b="1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it-I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'profilo 2 (2)'!$D$44</c:f>
              <c:strCache>
                <c:ptCount val="1"/>
                <c:pt idx="0">
                  <c:v>Reddito</c:v>
                </c:pt>
              </c:strCache>
            </c:strRef>
          </c:tx>
          <c:spPr>
            <a:ln w="28575" cap="flat" cmpd="sng" algn="ctr">
              <a:solidFill>
                <a:schemeClr val="accent1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0.1034559332424513"/>
                  <c:y val="-4.23646850872643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33-4329-98D9-7664D0CF0ED9}"/>
                </c:ext>
              </c:extLst>
            </c:dLbl>
            <c:dLbl>
              <c:idx val="6"/>
              <c:layout>
                <c:manualLayout>
                  <c:x val="-4.4100875023084379E-2"/>
                  <c:y val="-5.87164865858361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33-4329-98D9-7664D0CF0ED9}"/>
                </c:ext>
              </c:extLst>
            </c:dLbl>
            <c:dLbl>
              <c:idx val="7"/>
              <c:layout>
                <c:manualLayout>
                  <c:x val="-4.5796733829352003E-2"/>
                  <c:y val="-5.3265886086312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433-4329-98D9-7664D0CF0ED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b="1"/>
                      <a:t>40.180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433-4329-98D9-7664D0CF0E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25400" cap="flat" cmpd="sng" algn="ctr">
                <a:solidFill>
                  <a:schemeClr val="accent2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0"/>
            <c:dispEq val="0"/>
          </c:trendline>
          <c:cat>
            <c:strRef>
              <c:f>'profilo 2 (2)'!$C$45:$C$53</c:f>
              <c:strCach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strCache>
            </c:strRef>
          </c:cat>
          <c:val>
            <c:numRef>
              <c:f>'profilo 2 (2)'!$D$45:$D$53</c:f>
              <c:numCache>
                <c:formatCode>#,##0</c:formatCode>
                <c:ptCount val="9"/>
                <c:pt idx="0">
                  <c:v>47561</c:v>
                </c:pt>
                <c:pt idx="1">
                  <c:v>46921</c:v>
                </c:pt>
                <c:pt idx="2">
                  <c:v>38627</c:v>
                </c:pt>
                <c:pt idx="3">
                  <c:v>37505</c:v>
                </c:pt>
                <c:pt idx="4">
                  <c:v>38385</c:v>
                </c:pt>
                <c:pt idx="5">
                  <c:v>38437</c:v>
                </c:pt>
                <c:pt idx="6">
                  <c:v>38620</c:v>
                </c:pt>
                <c:pt idx="7">
                  <c:v>39473</c:v>
                </c:pt>
                <c:pt idx="8" formatCode="General">
                  <c:v>40180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33-4329-98D9-7664D0CF0ED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6344832"/>
        <c:axId val="25379968"/>
      </c:lineChart>
      <c:catAx>
        <c:axId val="26344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379968"/>
        <c:crosses val="autoZero"/>
        <c:auto val="1"/>
        <c:lblAlgn val="ctr"/>
        <c:lblOffset val="100"/>
        <c:noMultiLvlLbl val="0"/>
      </c:catAx>
      <c:valAx>
        <c:axId val="25379968"/>
        <c:scaling>
          <c:orientation val="minMax"/>
          <c:max val="50000"/>
          <c:min val="3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6344832"/>
        <c:crosses val="autoZero"/>
        <c:crossBetween val="between"/>
        <c:majorUnit val="500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it-IT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"/>
          <c:y val="7.407407407407407E-2"/>
          <c:w val="0.95488986442741286"/>
          <c:h val="0.7987193788276465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3028-4343-BA4B-0889490AA646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/>
              </a:solidFill>
            </c:spPr>
            <c:extLst>
              <c:ext xmlns:c16="http://schemas.microsoft.com/office/drawing/2014/chart" uri="{C3380CC4-5D6E-409C-BE32-E72D297353CC}">
                <c16:uniqueId val="{00000003-3028-4343-BA4B-0889490AA646}"/>
              </c:ext>
            </c:extLst>
          </c:dPt>
          <c:dPt>
            <c:idx val="2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3028-4343-BA4B-0889490AA646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 sz="1600" b="1">
                        <a:solidFill>
                          <a:schemeClr val="tx1"/>
                        </a:solidFill>
                      </a:rPr>
                      <a:t>29,8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028-4343-BA4B-0889490AA6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'condizione (2)'!$A$72:$A$74</c:f>
              <c:strCache>
                <c:ptCount val="3"/>
                <c:pt idx="0">
                  <c:v>Aumentato</c:v>
                </c:pt>
                <c:pt idx="1">
                  <c:v>Diminuito</c:v>
                </c:pt>
                <c:pt idx="2">
                  <c:v>Rimasto invariato</c:v>
                </c:pt>
              </c:strCache>
            </c:strRef>
          </c:cat>
          <c:val>
            <c:numRef>
              <c:f>'condizione (2)'!$B$72:$B$74</c:f>
              <c:numCache>
                <c:formatCode>General</c:formatCode>
                <c:ptCount val="3"/>
                <c:pt idx="0">
                  <c:v>23.1</c:v>
                </c:pt>
                <c:pt idx="1">
                  <c:v>47.1</c:v>
                </c:pt>
                <c:pt idx="2">
                  <c:v>29.9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028-4343-BA4B-0889490AA6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6852352"/>
        <c:axId val="26868736"/>
      </c:barChart>
      <c:catAx>
        <c:axId val="26852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26868736"/>
        <c:crosses val="autoZero"/>
        <c:auto val="1"/>
        <c:lblAlgn val="ctr"/>
        <c:lblOffset val="100"/>
        <c:noMultiLvlLbl val="0"/>
      </c:catAx>
      <c:valAx>
        <c:axId val="26868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68523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it-IT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57AE-44F4-940C-6C2D2641007B}"/>
              </c:ext>
            </c:extLst>
          </c:dPt>
          <c:dPt>
            <c:idx val="2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57AE-44F4-940C-6C2D264100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'condizione (2)'!$A$88:$A$90</c:f>
              <c:strCache>
                <c:ptCount val="3"/>
                <c:pt idx="0">
                  <c:v>Aumentato</c:v>
                </c:pt>
                <c:pt idx="1">
                  <c:v>Diminuito</c:v>
                </c:pt>
                <c:pt idx="2">
                  <c:v>Rimasto invariato</c:v>
                </c:pt>
              </c:strCache>
            </c:strRef>
          </c:cat>
          <c:val>
            <c:numRef>
              <c:f>'condizione (2)'!$B$88:$B$90</c:f>
              <c:numCache>
                <c:formatCode>General</c:formatCode>
                <c:ptCount val="3"/>
                <c:pt idx="0">
                  <c:v>5.3</c:v>
                </c:pt>
                <c:pt idx="1">
                  <c:v>12.4</c:v>
                </c:pt>
                <c:pt idx="2">
                  <c:v>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AE-44F4-940C-6C2D264100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6683648"/>
        <c:axId val="61334656"/>
      </c:barChart>
      <c:catAx>
        <c:axId val="2668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61334656"/>
        <c:crosses val="autoZero"/>
        <c:auto val="1"/>
        <c:lblAlgn val="ctr"/>
        <c:lblOffset val="100"/>
        <c:noMultiLvlLbl val="0"/>
      </c:catAx>
      <c:valAx>
        <c:axId val="61334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66836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it-IT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09F1-432F-830B-4EF6E1C7C6A0}"/>
              </c:ext>
            </c:extLst>
          </c:dPt>
          <c:dPt>
            <c:idx val="2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09F1-432F-830B-4EF6E1C7C6A0}"/>
              </c:ext>
            </c:extLst>
          </c:dPt>
          <c:dPt>
            <c:idx val="3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09F1-432F-830B-4EF6E1C7C6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'condizione (2)'!$A$98:$A$102</c:f>
              <c:strCache>
                <c:ptCount val="5"/>
                <c:pt idx="0">
                  <c:v>Molto critica, c’è poco lavoro e la situazione professionale è incerta</c:v>
                </c:pt>
                <c:pt idx="1">
                  <c:v>Abbastanza critica, ci sono difficoltà ma si sopravvive</c:v>
                </c:pt>
                <c:pt idx="2">
                  <c:v>Stabile, la mia situazione non è cambiata nel 2018</c:v>
                </c:pt>
                <c:pt idx="3">
                  <c:v>Positiva, malgrado la crisi la mia condizione professionale è migliorata</c:v>
                </c:pt>
                <c:pt idx="4">
                  <c:v>Molto positiva, nel 2020 la mia situazione è molto migliorata</c:v>
                </c:pt>
              </c:strCache>
            </c:strRef>
          </c:cat>
          <c:val>
            <c:numRef>
              <c:f>'condizione (2)'!$B$98:$B$102</c:f>
              <c:numCache>
                <c:formatCode>General</c:formatCode>
                <c:ptCount val="5"/>
                <c:pt idx="0">
                  <c:v>32.9</c:v>
                </c:pt>
                <c:pt idx="1">
                  <c:v>39.5</c:v>
                </c:pt>
                <c:pt idx="2">
                  <c:v>19.8</c:v>
                </c:pt>
                <c:pt idx="3">
                  <c:v>7.3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F1-432F-830B-4EF6E1C7C6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1579264"/>
        <c:axId val="61583360"/>
      </c:barChart>
      <c:catAx>
        <c:axId val="61579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61583360"/>
        <c:crosses val="autoZero"/>
        <c:auto val="1"/>
        <c:lblAlgn val="ctr"/>
        <c:lblOffset val="100"/>
        <c:noMultiLvlLbl val="0"/>
      </c:catAx>
      <c:valAx>
        <c:axId val="615833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15792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it-IT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4F81BD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20A3-48CA-84F4-F950718179A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29,9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0A3-48CA-84F4-F950718179A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 33,2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0A3-48CA-84F4-F950718179A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'condizione (2)'!$A$115:$A$117</c:f>
              <c:strCache>
                <c:ptCount val="3"/>
                <c:pt idx="0">
                  <c:v>Migliorata</c:v>
                </c:pt>
                <c:pt idx="1">
                  <c:v>Peggiorata</c:v>
                </c:pt>
                <c:pt idx="2">
                  <c:v>Rimasta uguale</c:v>
                </c:pt>
              </c:strCache>
            </c:strRef>
          </c:cat>
          <c:val>
            <c:numRef>
              <c:f>'condizione (2)'!$B$115:$B$117</c:f>
              <c:numCache>
                <c:formatCode>_-* #,##0.0_-;\-* #,##0.0_-;_-* "-"??_-;_-@_-</c:formatCode>
                <c:ptCount val="3"/>
                <c:pt idx="0">
                  <c:v>29.8</c:v>
                </c:pt>
                <c:pt idx="1">
                  <c:v>36.9</c:v>
                </c:pt>
                <c:pt idx="2">
                  <c:v>33.200000000000003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A3-48CA-84F4-F950718179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1759488"/>
        <c:axId val="61788544"/>
      </c:barChart>
      <c:catAx>
        <c:axId val="61759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1788544"/>
        <c:crosses val="autoZero"/>
        <c:auto val="1"/>
        <c:lblAlgn val="ctr"/>
        <c:lblOffset val="100"/>
        <c:noMultiLvlLbl val="0"/>
      </c:catAx>
      <c:valAx>
        <c:axId val="61788544"/>
        <c:scaling>
          <c:orientation val="minMax"/>
        </c:scaling>
        <c:delete val="1"/>
        <c:axPos val="l"/>
        <c:numFmt formatCode="_-* #,##0.0_-;\-* #,##0.0_-;_-* &quot;-&quot;??_-;_-@_-" sourceLinked="1"/>
        <c:majorTickMark val="out"/>
        <c:minorTickMark val="none"/>
        <c:tickLblPos val="nextTo"/>
        <c:crossAx val="617594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it-IT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FF2-466D-A123-C7D8D7F0DB5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FF2-466D-A123-C7D8D7F0DB5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FF2-466D-A123-C7D8D7F0DB5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CFF2-466D-A123-C7D8D7F0DB5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6-CFF2-466D-A123-C7D8D7F0DB57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'frequenze (2)'!$H$93:$H$98</c:f>
              <c:strCache>
                <c:ptCount val="6"/>
                <c:pt idx="0">
                  <c:v>No, per mancanza di requisiti</c:v>
                </c:pt>
                <c:pt idx="1">
                  <c:v>No, per altri motivi, nonostante avessi i requisiti</c:v>
                </c:pt>
                <c:pt idx="2">
                  <c:v>No, non ne ero a conoscenza</c:v>
                </c:pt>
                <c:pt idx="3">
                  <c:v>Sì, ma la mia richiesta non è stata accolta</c:v>
                </c:pt>
                <c:pt idx="4">
                  <c:v>Sì, ma ho ricevuto solo una rata del bonus</c:v>
                </c:pt>
                <c:pt idx="5">
                  <c:v>Sì, e ho ricevuto entrambi i bonus di marzo e aprile</c:v>
                </c:pt>
              </c:strCache>
            </c:strRef>
          </c:cat>
          <c:val>
            <c:numRef>
              <c:f>'frequenze (2)'!$I$93:$I$98</c:f>
              <c:numCache>
                <c:formatCode>###0.0</c:formatCode>
                <c:ptCount val="6"/>
                <c:pt idx="0">
                  <c:v>30.825190785250694</c:v>
                </c:pt>
                <c:pt idx="1">
                  <c:v>3.6302688823906997</c:v>
                </c:pt>
                <c:pt idx="2">
                  <c:v>1.0127665644390558</c:v>
                </c:pt>
                <c:pt idx="3">
                  <c:v>0.53491191783752945</c:v>
                </c:pt>
                <c:pt idx="4">
                  <c:v>2.2894230083446256</c:v>
                </c:pt>
                <c:pt idx="5">
                  <c:v>61.500606233506886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FF2-466D-A123-C7D8D7F0DB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1483648"/>
        <c:axId val="121485184"/>
      </c:barChart>
      <c:catAx>
        <c:axId val="1214836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21485184"/>
        <c:crosses val="autoZero"/>
        <c:auto val="1"/>
        <c:lblAlgn val="ctr"/>
        <c:lblOffset val="100"/>
        <c:noMultiLvlLbl val="0"/>
      </c:catAx>
      <c:valAx>
        <c:axId val="121485184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1214836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1"/>
      </a:pPr>
      <a:endParaRPr lang="it-IT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154B-42F3-BC0F-8A65801F34B8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154B-42F3-BC0F-8A65801F34B8}"/>
              </c:ext>
            </c:extLst>
          </c:dPt>
          <c:dLbls>
            <c:dLbl>
              <c:idx val="1"/>
              <c:spPr>
                <a:solidFill>
                  <a:sysClr val="window" lastClr="FFFFFF"/>
                </a:solidFill>
                <a:ln w="25400" cap="flat" cmpd="sng" algn="ctr">
                  <a:solidFill>
                    <a:srgbClr val="4F81BD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4B-42F3-BC0F-8A65801F34B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'frequenze (2)'!$H$104:$H$106</c:f>
              <c:strCache>
                <c:ptCount val="3"/>
                <c:pt idx="0">
                  <c:v>Del tutto inadeguata</c:v>
                </c:pt>
                <c:pt idx="1">
                  <c:v>Inadeguata, ma tuttavia importante per la continuazione della mia attività professionale</c:v>
                </c:pt>
                <c:pt idx="2">
                  <c:v>Adeguata</c:v>
                </c:pt>
              </c:strCache>
            </c:strRef>
          </c:cat>
          <c:val>
            <c:numRef>
              <c:f>'frequenze (2)'!$I$104:$I$106</c:f>
              <c:numCache>
                <c:formatCode>###0.0</c:formatCode>
                <c:ptCount val="3"/>
                <c:pt idx="0">
                  <c:v>30.76923076923077</c:v>
                </c:pt>
                <c:pt idx="1">
                  <c:v>54.740878456890542</c:v>
                </c:pt>
                <c:pt idx="2">
                  <c:v>14.489890773878688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4B-42F3-BC0F-8A65801F34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8514816"/>
        <c:axId val="84484480"/>
      </c:barChart>
      <c:catAx>
        <c:axId val="785148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4484480"/>
        <c:crosses val="autoZero"/>
        <c:auto val="1"/>
        <c:lblAlgn val="ctr"/>
        <c:lblOffset val="100"/>
        <c:noMultiLvlLbl val="0"/>
      </c:catAx>
      <c:valAx>
        <c:axId val="84484480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7851481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1"/>
      </a:pPr>
      <a:endParaRPr lang="it-IT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Foglio1!$B$8:$B$13</c:f>
              <c:strCache>
                <c:ptCount val="6"/>
                <c:pt idx="0">
                  <c:v>Europa (CF LabEuropa – Osservatorio sulle opportunità europee a sostegno delle professioni)</c:v>
                </c:pt>
                <c:pt idx="1">
                  <c:v>Banca Dati Giuridica DatAvvocato</c:v>
                </c:pt>
                <c:pt idx="2">
                  <c:v>Convenzioni (attività professionale, salute, tempo libero, ecc.)</c:v>
                </c:pt>
                <c:pt idx="3">
                  <c:v>Documentazioni (moduli, guida previdenziale, normativa)</c:v>
                </c:pt>
                <c:pt idx="4">
                  <c:v>Portale Welfare (prestazioni, caso di bisogno, per la famiglia, la professione, ecc.)</c:v>
                </c:pt>
                <c:pt idx="5">
                  <c:v>Informazioni (prenotazioni, richieste on line, ecc.)</c:v>
                </c:pt>
              </c:strCache>
            </c:strRef>
          </c:cat>
          <c:val>
            <c:numRef>
              <c:f>Foglio1!$C$8:$C$13</c:f>
              <c:numCache>
                <c:formatCode>###0.0</c:formatCode>
                <c:ptCount val="6"/>
                <c:pt idx="0">
                  <c:v>1.3349423033411267</c:v>
                </c:pt>
                <c:pt idx="1">
                  <c:v>7.5993091537132988</c:v>
                </c:pt>
                <c:pt idx="2">
                  <c:v>12.253023814889941</c:v>
                </c:pt>
                <c:pt idx="3">
                  <c:v>16.912732056716852</c:v>
                </c:pt>
                <c:pt idx="4">
                  <c:v>17.589332534272231</c:v>
                </c:pt>
                <c:pt idx="5">
                  <c:v>20.287791351270329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D-49F1-8B05-EC8E48F70C9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0211712"/>
        <c:axId val="140213248"/>
      </c:barChart>
      <c:catAx>
        <c:axId val="1402117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40213248"/>
        <c:crosses val="autoZero"/>
        <c:auto val="1"/>
        <c:lblAlgn val="ctr"/>
        <c:lblOffset val="100"/>
        <c:noMultiLvlLbl val="0"/>
      </c:catAx>
      <c:valAx>
        <c:axId val="140213248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140211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/>
      </a:pPr>
      <a:endParaRPr lang="it-IT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39E6-44C3-98A7-885344E422C1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39E6-44C3-98A7-885344E422C1}"/>
              </c:ext>
            </c:extLst>
          </c:dPt>
          <c:dPt>
            <c:idx val="2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39E6-44C3-98A7-885344E422C1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'frequenze (2)'!$H$243:$H$246</c:f>
              <c:strCache>
                <c:ptCount val="4"/>
                <c:pt idx="0">
                  <c:v>Dovuto interrompere l’attività per problemi organizzativi</c:v>
                </c:pt>
                <c:pt idx="1">
                  <c:v>Preferito lavorare esclusivamente presso il Suo studio</c:v>
                </c:pt>
                <c:pt idx="2">
                  <c:v>Preferito lavorare esclusivamente a distanza</c:v>
                </c:pt>
                <c:pt idx="3">
                  <c:v>Lavorato alternativamente a distanza e presso il Suo studio</c:v>
                </c:pt>
              </c:strCache>
            </c:strRef>
          </c:cat>
          <c:val>
            <c:numRef>
              <c:f>'frequenze (2)'!$I$243:$I$246</c:f>
              <c:numCache>
                <c:formatCode>###0.0</c:formatCode>
                <c:ptCount val="4"/>
                <c:pt idx="0">
                  <c:v>11.342344275191303</c:v>
                </c:pt>
                <c:pt idx="1">
                  <c:v>15.897875992276337</c:v>
                </c:pt>
                <c:pt idx="2">
                  <c:v>29.57877422584567</c:v>
                </c:pt>
                <c:pt idx="3">
                  <c:v>43.181005506686695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E6-44C3-98A7-885344E422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6135040"/>
        <c:axId val="136136960"/>
      </c:barChart>
      <c:catAx>
        <c:axId val="1361350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36136960"/>
        <c:crosses val="autoZero"/>
        <c:auto val="1"/>
        <c:lblAlgn val="ctr"/>
        <c:lblOffset val="100"/>
        <c:noMultiLvlLbl val="0"/>
      </c:catAx>
      <c:valAx>
        <c:axId val="136136960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1361350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it-IT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4F81BD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EA61-4476-9679-E28FF1156E28}"/>
              </c:ext>
            </c:extLst>
          </c:dPt>
          <c:dPt>
            <c:idx val="2"/>
            <c:invertIfNegative val="0"/>
            <c:bubble3D val="0"/>
            <c:spPr>
              <a:solidFill>
                <a:srgbClr val="4F81BD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EA61-4476-9679-E28FF1156E28}"/>
              </c:ext>
            </c:extLst>
          </c:dPt>
          <c:dLbls>
            <c:dLbl>
              <c:idx val="1"/>
              <c:spPr>
                <a:solidFill>
                  <a:sysClr val="window" lastClr="FFFFFF"/>
                </a:solidFill>
                <a:ln w="25400" cap="flat" cmpd="sng" algn="ctr">
                  <a:solidFill>
                    <a:srgbClr val="4F81BD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A61-4476-9679-E28FF1156E2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'frequenze (2)'!$H$253:$H$255</c:f>
              <c:strCache>
                <c:ptCount val="3"/>
                <c:pt idx="0">
                  <c:v>Negativamente, per problemi tecnici e organizzativi</c:v>
                </c:pt>
                <c:pt idx="1">
                  <c:v>In parte positivamente, anche se il contatto con il cliente, con gli altri colleghi, resta fondamentale</c:v>
                </c:pt>
                <c:pt idx="2">
                  <c:v>Positivamente, ho migliorato l’organizzazione della mia giornata di lavoro e acquisito nuove competenze</c:v>
                </c:pt>
              </c:strCache>
            </c:strRef>
          </c:cat>
          <c:val>
            <c:numRef>
              <c:f>'frequenze (2)'!$I$253:$I$255</c:f>
              <c:numCache>
                <c:formatCode>###0.0</c:formatCode>
                <c:ptCount val="3"/>
                <c:pt idx="0">
                  <c:v>19.816893089190785</c:v>
                </c:pt>
                <c:pt idx="1">
                  <c:v>65.426265012797785</c:v>
                </c:pt>
                <c:pt idx="2">
                  <c:v>14.75684189801142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61-4476-9679-E28FF1156E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9954944"/>
        <c:axId val="109953408"/>
      </c:barChart>
      <c:valAx>
        <c:axId val="109953408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109954944"/>
        <c:crosses val="autoZero"/>
        <c:crossBetween val="between"/>
      </c:valAx>
      <c:catAx>
        <c:axId val="1099549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0995340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>
          <a:ln>
            <a:noFill/>
          </a:ln>
        </a:defRPr>
      </a:pPr>
      <a:endParaRPr lang="it-IT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BEF8-4741-AA5D-5EE484092090}"/>
              </c:ext>
            </c:extLst>
          </c:dPt>
          <c:dPt>
            <c:idx val="2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BEF8-4741-AA5D-5EE484092090}"/>
              </c:ext>
            </c:extLst>
          </c:dPt>
          <c:dPt>
            <c:idx val="3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BEF8-4741-AA5D-5EE484092090}"/>
              </c:ext>
            </c:extLst>
          </c:dPt>
          <c:dPt>
            <c:idx val="4"/>
            <c:invertIfNegative val="0"/>
            <c:bubble3D val="0"/>
            <c:spPr>
              <a:solidFill>
                <a:srgbClr val="1F497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7-BEF8-4741-AA5D-5EE484092090}"/>
              </c:ext>
            </c:extLst>
          </c:dPt>
          <c:dPt>
            <c:idx val="5"/>
            <c:invertIfNegative val="0"/>
            <c:bubble3D val="0"/>
            <c:spPr>
              <a:solidFill>
                <a:srgbClr val="1F497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9-BEF8-4741-AA5D-5EE484092090}"/>
              </c:ext>
            </c:extLst>
          </c:dPt>
          <c:dPt>
            <c:idx val="6"/>
            <c:invertIfNegative val="0"/>
            <c:bubble3D val="0"/>
            <c:spPr>
              <a:solidFill>
                <a:srgbClr val="1F497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B-BEF8-4741-AA5D-5EE484092090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Foglio1!$B$27:$B$35</c:f>
              <c:strCache>
                <c:ptCount val="9"/>
                <c:pt idx="0">
                  <c:v>Altro</c:v>
                </c:pt>
                <c:pt idx="1">
                  <c:v>Il lavoro a distanza e le connesse difficoltà tecniche e organizzative</c:v>
                </c:pt>
                <c:pt idx="2">
                  <c:v>Il rischio di poter essere contagiato e le connesse misure di protezione</c:v>
                </c:pt>
                <c:pt idx="3">
                  <c:v>L’incompleta e farraginosa digitalizzazione degli atti giudiziari</c:v>
                </c:pt>
                <c:pt idx="4">
                  <c:v>Le difficoltà di contatto con la pubblica amministrazione</c:v>
                </c:pt>
                <c:pt idx="5">
                  <c:v>Le difficoltà di rapporto con il cliente</c:v>
                </c:pt>
                <c:pt idx="6">
                  <c:v>L’organizzazione familiare e la conciliazione con il lavoro</c:v>
                </c:pt>
                <c:pt idx="7">
                  <c:v>Gli aspetti economici legati alla riduzione delle entrate</c:v>
                </c:pt>
                <c:pt idx="8">
                  <c:v>La chiusura dei tribunali e la sospensione dell’attività giudiziaria</c:v>
                </c:pt>
              </c:strCache>
            </c:strRef>
          </c:cat>
          <c:val>
            <c:numRef>
              <c:f>Foglio1!$C$27:$C$35</c:f>
              <c:numCache>
                <c:formatCode>###0.0</c:formatCode>
                <c:ptCount val="9"/>
                <c:pt idx="0">
                  <c:v>2.638898794665145</c:v>
                </c:pt>
                <c:pt idx="1">
                  <c:v>3.3378503673061841</c:v>
                </c:pt>
                <c:pt idx="2">
                  <c:v>3.9583481919977173</c:v>
                </c:pt>
                <c:pt idx="3">
                  <c:v>4.7143570358747589</c:v>
                </c:pt>
                <c:pt idx="4">
                  <c:v>5.185079523571785</c:v>
                </c:pt>
                <c:pt idx="5">
                  <c:v>6.6043791455673624</c:v>
                </c:pt>
                <c:pt idx="6">
                  <c:v>8.1306611511304467</c:v>
                </c:pt>
                <c:pt idx="7">
                  <c:v>30.582697382497681</c:v>
                </c:pt>
                <c:pt idx="8">
                  <c:v>34.405534555309892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EF8-4741-AA5D-5EE4840920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5947008"/>
        <c:axId val="135948544"/>
      </c:barChart>
      <c:catAx>
        <c:axId val="1359470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35948544"/>
        <c:crosses val="autoZero"/>
        <c:auto val="1"/>
        <c:lblAlgn val="ctr"/>
        <c:lblOffset val="100"/>
        <c:noMultiLvlLbl val="0"/>
      </c:catAx>
      <c:valAx>
        <c:axId val="135948544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135947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it-IT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697B-4B4F-A9A0-ED8C9EE40F6A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697B-4B4F-A9A0-ED8C9EE40F6A}"/>
              </c:ext>
            </c:extLst>
          </c:dPt>
          <c:dPt>
            <c:idx val="2"/>
            <c:invertIfNegative val="0"/>
            <c:bubble3D val="0"/>
            <c:spPr>
              <a:solidFill>
                <a:srgbClr val="4F81BD"/>
              </a:solidFill>
            </c:spPr>
            <c:extLst>
              <c:ext xmlns:c16="http://schemas.microsoft.com/office/drawing/2014/chart" uri="{C3380CC4-5D6E-409C-BE32-E72D297353CC}">
                <c16:uniqueId val="{00000005-697B-4B4F-A9A0-ED8C9EE40F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Foglio3!$C$45:$C$47</c:f>
              <c:strCache>
                <c:ptCount val="3"/>
                <c:pt idx="0">
                  <c:v>Negativamente, c’è il rischio di incomprensioni e la qualità del servizio e il risultato possono essere condizionati</c:v>
                </c:pt>
                <c:pt idx="1">
                  <c:v>Positivamente solo in parte, in alcuni casi gli incontri di persona sono necessari e l’uso delle tecnologie non sostituisce l’importanza di un rapporto diretto</c:v>
                </c:pt>
                <c:pt idx="2">
                  <c:v>Positivamente, è un vantaggio reciproco in termini di tempo e non condiziona la qualità del servizio e il risultato</c:v>
                </c:pt>
              </c:strCache>
            </c:strRef>
          </c:cat>
          <c:val>
            <c:numRef>
              <c:f>Foglio3!$D$45:$D$47</c:f>
              <c:numCache>
                <c:formatCode>General</c:formatCode>
                <c:ptCount val="3"/>
                <c:pt idx="0">
                  <c:v>17.8</c:v>
                </c:pt>
                <c:pt idx="1">
                  <c:v>38.1</c:v>
                </c:pt>
                <c:pt idx="2">
                  <c:v>44.1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7B-4B4F-A9A0-ED8C9EE40F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4798080"/>
        <c:axId val="105398656"/>
      </c:barChart>
      <c:catAx>
        <c:axId val="1047980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it-IT"/>
          </a:p>
        </c:txPr>
        <c:crossAx val="105398656"/>
        <c:crosses val="autoZero"/>
        <c:auto val="1"/>
        <c:lblAlgn val="ctr"/>
        <c:lblOffset val="100"/>
        <c:noMultiLvlLbl val="0"/>
      </c:catAx>
      <c:valAx>
        <c:axId val="105398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47980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 b="1"/>
      </a:pPr>
      <a:endParaRPr lang="it-IT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 rtl="0">
              <a:defRPr i="1"/>
            </a:pPr>
            <a:r>
              <a:rPr lang="it-IT" i="1" dirty="0"/>
              <a:t>Ritiene che per i liberi professionisti si sia trattato di provvedimenti giusti e dovuti?</a:t>
            </a:r>
          </a:p>
        </c:rich>
      </c:tx>
      <c:layout>
        <c:manualLayout>
          <c:xMode val="edge"/>
          <c:yMode val="edge"/>
          <c:x val="2.2951224846894137E-2"/>
          <c:y val="2.840177359827827E-3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4F81BD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9AB3-4E38-9468-0A8D126FD7D2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9AB3-4E38-9468-0A8D126FD7D2}"/>
              </c:ext>
            </c:extLst>
          </c:dPt>
          <c:dLbls>
            <c:dLbl>
              <c:idx val="3"/>
              <c:spPr>
                <a:solidFill>
                  <a:sysClr val="window" lastClr="FFFFFF"/>
                </a:solidFill>
                <a:ln w="25400" cap="flat" cmpd="sng" algn="ctr">
                  <a:solidFill>
                    <a:srgbClr val="4F81BD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b="1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B3-4E38-9468-0A8D126FD7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Foglio3!$C$38:$C$41</c:f>
              <c:strCache>
                <c:ptCount val="4"/>
                <c:pt idx="0">
                  <c:v>Non saprei rispondere</c:v>
                </c:pt>
                <c:pt idx="1">
                  <c:v>No, perché bisognava concentrare le risorse su chi ne aveva realmente bisogno</c:v>
                </c:pt>
                <c:pt idx="2">
                  <c:v>Sì, perché i liberi professionisti sono stati esposti come altre categorie alle conseguenze delle limitazioni imposte dalla diffusione del Covid</c:v>
                </c:pt>
                <c:pt idx="3">
                  <c:v>Si, ma i criteri di selezione per accedere alle indennità non hanno evitato comportamenti opportunistici</c:v>
                </c:pt>
              </c:strCache>
            </c:strRef>
          </c:cat>
          <c:val>
            <c:numRef>
              <c:f>Foglio3!$D$38:$D$41</c:f>
              <c:numCache>
                <c:formatCode>_-* #,##0.0_-;\-* #,##0.0_-;_-* "-"??_-;_-@_-</c:formatCode>
                <c:ptCount val="4"/>
                <c:pt idx="0">
                  <c:v>3.2</c:v>
                </c:pt>
                <c:pt idx="1">
                  <c:v>26.9</c:v>
                </c:pt>
                <c:pt idx="2">
                  <c:v>33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B3-4E38-9468-0A8D126FD7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9690624"/>
        <c:axId val="149572608"/>
      </c:barChart>
      <c:valAx>
        <c:axId val="149572608"/>
        <c:scaling>
          <c:orientation val="minMax"/>
        </c:scaling>
        <c:delete val="1"/>
        <c:axPos val="b"/>
        <c:numFmt formatCode="_-* #,##0.0_-;\-* #,##0.0_-;_-* &quot;-&quot;??_-;_-@_-" sourceLinked="1"/>
        <c:majorTickMark val="out"/>
        <c:minorTickMark val="none"/>
        <c:tickLblPos val="nextTo"/>
        <c:crossAx val="149690624"/>
        <c:crosses val="autoZero"/>
        <c:crossBetween val="between"/>
      </c:valAx>
      <c:catAx>
        <c:axId val="1496906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it-IT"/>
          </a:p>
        </c:txPr>
        <c:crossAx val="1495726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it-IT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 sz="2000" i="1"/>
            </a:pPr>
            <a:r>
              <a:rPr lang="it-IT" sz="2000" i="1"/>
              <a:t>Con quale delle seguenti affermazioni si trova maggiormente d’accordo?</a:t>
            </a:r>
          </a:p>
        </c:rich>
      </c:tx>
      <c:layout>
        <c:manualLayout>
          <c:xMode val="edge"/>
          <c:yMode val="edge"/>
          <c:x val="4.0335324122562424E-2"/>
          <c:y val="2.837426414026985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0402058886660916"/>
          <c:y val="0.15478603218994433"/>
          <c:w val="0.47714385564494993"/>
          <c:h val="0.8163848727526668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53A1-4688-89CA-304F35DF24B6}"/>
              </c:ext>
            </c:extLst>
          </c:dPt>
          <c:dPt>
            <c:idx val="1"/>
            <c:invertIfNegative val="0"/>
            <c:bubble3D val="0"/>
            <c:spPr>
              <a:solidFill>
                <a:srgbClr val="4F81BD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53A1-4688-89CA-304F35DF24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Foglio3!$C$73:$C$76</c:f>
              <c:strCache>
                <c:ptCount val="4"/>
                <c:pt idx="0">
                  <c:v>Il Covid non esiste e la pandemia è una macchinazione dei governi per limitare diritti e democrazia nei paesi</c:v>
                </c:pt>
                <c:pt idx="1">
                  <c:v>Il Covid non esiste e la pandemia è un complotto che favorisce le imprese farmaceutiche e i “poteri forti”</c:v>
                </c:pt>
                <c:pt idx="2">
                  <c:v>Il Covid va fermato a tutti i costi ed è giusto che i governi impongano restrizioni e sacrifici, ma non mettono a rischio diritti e democrazia</c:v>
                </c:pt>
                <c:pt idx="3">
                  <c:v>Il Covid va fermato e per ottenere ciò è necessaria la collaborazione di tutti per garantire democrazia e diritti</c:v>
                </c:pt>
              </c:strCache>
            </c:strRef>
          </c:cat>
          <c:val>
            <c:numRef>
              <c:f>Foglio3!$D$73:$D$76</c:f>
              <c:numCache>
                <c:formatCode>_-* #,##0.0_-;\-* #,##0.0_-;_-* "-"??_-;_-@_-</c:formatCode>
                <c:ptCount val="4"/>
                <c:pt idx="0">
                  <c:v>1.4</c:v>
                </c:pt>
                <c:pt idx="1">
                  <c:v>2.1</c:v>
                </c:pt>
                <c:pt idx="2">
                  <c:v>28.5</c:v>
                </c:pt>
                <c:pt idx="3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1-4688-89CA-304F35DF24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507904"/>
        <c:axId val="69968640"/>
      </c:barChart>
      <c:catAx>
        <c:axId val="25079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69968640"/>
        <c:crosses val="autoZero"/>
        <c:auto val="1"/>
        <c:lblAlgn val="ctr"/>
        <c:lblOffset val="100"/>
        <c:noMultiLvlLbl val="0"/>
      </c:catAx>
      <c:valAx>
        <c:axId val="69968640"/>
        <c:scaling>
          <c:orientation val="minMax"/>
        </c:scaling>
        <c:delete val="1"/>
        <c:axPos val="b"/>
        <c:numFmt formatCode="_-* #,##0.0_-;\-* #,##0.0_-;_-* &quot;-&quot;??_-;_-@_-" sourceLinked="1"/>
        <c:majorTickMark val="out"/>
        <c:minorTickMark val="none"/>
        <c:tickLblPos val="nextTo"/>
        <c:crossAx val="25079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/>
      </a:pPr>
      <a:endParaRPr lang="it-IT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F81BD">
                <a:lumMod val="60000"/>
                <a:lumOff val="40000"/>
              </a:srgbClr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15DD-415C-AEFB-DEDB1858A1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Foglio3!$C$88:$C$93</c:f>
              <c:strCache>
                <c:ptCount val="6"/>
                <c:pt idx="0">
                  <c:v>E’ una professione che sarà progressivamente sostituita dalle tecnologie digitali</c:v>
                </c:pt>
                <c:pt idx="1">
                  <c:v>E’ una professione che consente autonomia e flessibilità nell’organizzazione delle attività lavorative e personali</c:v>
                </c:pt>
                <c:pt idx="2">
                  <c:v>E’ una professione che costringe i giovani alla precarietà per troppo tempo</c:v>
                </c:pt>
                <c:pt idx="3">
                  <c:v>E’ una professione le cui competenze non sono sostituibili da altri professionisti</c:v>
                </c:pt>
                <c:pt idx="4">
                  <c:v>E’ una professione che avrà molto spazio nel futuro, data l’importanza che stanno assumendo materie come la privacy, il commercio on line, l’ambiente, i nuovi diritti dell’individuo (procreazione, famiglie non tradizionali, non discriminazione, ecc.)</c:v>
                </c:pt>
                <c:pt idx="5">
                  <c:v>E’ una professione difficile, perché in Italia ci sono troppe leggi e le norme sono troppo complicate</c:v>
                </c:pt>
              </c:strCache>
            </c:strRef>
          </c:cat>
          <c:val>
            <c:numRef>
              <c:f>Foglio3!$D$88:$D$93</c:f>
              <c:numCache>
                <c:formatCode>_-* #,##0.0_-;\-* #,##0.0_-;_-* "-"??_-;_-@_-</c:formatCode>
                <c:ptCount val="6"/>
                <c:pt idx="0">
                  <c:v>5.0999999999999996</c:v>
                </c:pt>
                <c:pt idx="1">
                  <c:v>9.5</c:v>
                </c:pt>
                <c:pt idx="2">
                  <c:v>14.7</c:v>
                </c:pt>
                <c:pt idx="3">
                  <c:v>21.5</c:v>
                </c:pt>
                <c:pt idx="4">
                  <c:v>22.3</c:v>
                </c:pt>
                <c:pt idx="5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DD-415C-AEFB-DEDB1858A1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1151616"/>
        <c:axId val="142698368"/>
      </c:barChart>
      <c:catAx>
        <c:axId val="1411516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42698368"/>
        <c:crosses val="autoZero"/>
        <c:auto val="1"/>
        <c:lblAlgn val="ctr"/>
        <c:lblOffset val="100"/>
        <c:noMultiLvlLbl val="0"/>
      </c:catAx>
      <c:valAx>
        <c:axId val="142698368"/>
        <c:scaling>
          <c:orientation val="minMax"/>
        </c:scaling>
        <c:delete val="1"/>
        <c:axPos val="b"/>
        <c:numFmt formatCode="_-* #,##0.0_-;\-* #,##0.0_-;_-* &quot;-&quot;??_-;_-@_-" sourceLinked="1"/>
        <c:majorTickMark val="out"/>
        <c:minorTickMark val="none"/>
        <c:tickLblPos val="nextTo"/>
        <c:crossAx val="14115161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it-IT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6400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90" y="2"/>
            <a:ext cx="2946400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7B2A4-724D-C546-B3C4-FE19B647F86C}" type="datetimeFigureOut">
              <a:rPr lang="it-IT" smtClean="0"/>
              <a:t>03/03/2021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2" y="9427830"/>
            <a:ext cx="2946400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90" y="9427830"/>
            <a:ext cx="2946400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93730-339F-8B4D-8683-CDD0BEBEFE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9036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5" y="3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8ADB8-FCCB-462E-80BD-33AAF69CBC04}" type="datetimeFigureOut">
              <a:rPr lang="it-IT" smtClean="0"/>
              <a:t>03/03/2021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5AEA5-C2CD-489D-8E0F-23DEBFF36D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60423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25BBE-6955-453D-9417-E5327468C0E6}" type="datetime1">
              <a:rPr lang="it-IT" smtClean="0"/>
              <a:t>03/03/2021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651E-6EF8-4F6A-B0AE-B97A5E0E47DD}" type="datetime1">
              <a:rPr lang="it-IT" smtClean="0"/>
              <a:t>03/03/2021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E91E-8471-427B-9BAF-01A14DF6CB99}" type="datetime1">
              <a:rPr lang="it-IT" smtClean="0"/>
              <a:t>03/03/2021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49ED-932B-4998-8C0F-6847E5F862AC}" type="datetime1">
              <a:rPr lang="it-IT" smtClean="0"/>
              <a:t>03/03/2021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3F44-1A26-4551-8597-C7240724032F}" type="datetime1">
              <a:rPr lang="it-IT" smtClean="0"/>
              <a:t>03/03/2021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8B3D-3523-4C20-B30A-BE982AA2A7D0}" type="datetime1">
              <a:rPr lang="it-IT" smtClean="0"/>
              <a:t>03/03/2021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60ED-6D10-49ED-BCD7-9990FE187C39}" type="datetime1">
              <a:rPr lang="it-IT" smtClean="0"/>
              <a:t>03/03/2021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5F42-0B49-4EA5-B091-B6A09E00D470}" type="datetime1">
              <a:rPr lang="it-IT" smtClean="0"/>
              <a:t>03/03/2021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563C0-C1E5-42B4-8E75-E43D6835C06C}" type="datetime1">
              <a:rPr lang="it-IT" smtClean="0"/>
              <a:t>03/03/2021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DA75F-0827-4CA2-8AC2-042070AA528E}" type="datetime1">
              <a:rPr lang="it-IT" smtClean="0"/>
              <a:t>03/03/2021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8AD1C-1E7E-411D-B304-FB0A86846DAA}" type="datetime1">
              <a:rPr lang="it-IT" smtClean="0"/>
              <a:t>03/03/2021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Rapporto Censis sulla Professione Forense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A4FF174-FF17-4A3C-8838-A3914D934F04}" type="slidenum">
              <a:rPr lang="it-IT" smtClean="0"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it-IT"/>
              <a:t>Rapporto Censis sulla Professione Forense 2019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549BFA-AAE9-42D8-9CB0-472BAE32DAA4}" type="datetime1">
              <a:rPr lang="it-IT" smtClean="0"/>
              <a:t>03/03/2021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 /><Relationship Id="rId2" Type="http://schemas.openxmlformats.org/officeDocument/2006/relationships/chart" Target="../charts/chart3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546032" cy="4680520"/>
          </a:xfrm>
        </p:spPr>
        <p:txBody>
          <a:bodyPr/>
          <a:lstStyle/>
          <a:p>
            <a:pPr hangingPunct="0"/>
            <a:r>
              <a:rPr lang="it-IT" sz="3600" b="1" cap="small" dirty="0"/>
              <a:t>L’AVVOCATURA ALLO SPECCHIO</a:t>
            </a:r>
            <a:br>
              <a:rPr lang="it-IT" sz="3600" b="1" cap="small" dirty="0"/>
            </a:br>
            <a:r>
              <a:rPr lang="it-IT" sz="2800" b="1" dirty="0"/>
              <a:t>V RAPPORTO CENSIS SULL’AVVOCATURA ITALIANA</a:t>
            </a:r>
            <a:br>
              <a:rPr lang="it-IT" sz="2800" b="1" dirty="0"/>
            </a:br>
            <a:br>
              <a:rPr lang="it-IT" sz="2800" b="1" dirty="0"/>
            </a:br>
            <a:r>
              <a:rPr lang="it-IT" sz="2400" b="1" i="1" dirty="0"/>
              <a:t>L’impatto della pandemia sulla professione: le risposte all’esplosione dell’incertezza</a:t>
            </a:r>
            <a:br>
              <a:rPr lang="it-IT" sz="1800" b="1" i="1" dirty="0"/>
            </a:br>
            <a:br>
              <a:rPr lang="it-IT" sz="2400" b="1" i="1" dirty="0"/>
            </a:br>
            <a:r>
              <a:rPr lang="it-IT" sz="1800" b="1" i="1" dirty="0"/>
              <a:t>Roma, 5 marzo 2021</a:t>
            </a:r>
            <a:endParaRPr lang="it-IT" sz="6000" b="1" dirty="0"/>
          </a:p>
        </p:txBody>
      </p:sp>
      <p:pic>
        <p:nvPicPr>
          <p:cNvPr id="7" name="Immagine 6" descr="Logo blu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6229884"/>
            <a:ext cx="1080119" cy="35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99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9700" y="620688"/>
            <a:ext cx="7620000" cy="706090"/>
          </a:xfrm>
        </p:spPr>
        <p:txBody>
          <a:bodyPr/>
          <a:lstStyle/>
          <a:p>
            <a:pPr algn="ctr"/>
            <a:r>
              <a:rPr lang="it-IT" sz="2800" b="1" i="1" dirty="0"/>
              <a:t>I principali punti di riflessione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t>2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39700" y="2348880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it-IT" sz="2800" b="1" dirty="0">
                <a:solidFill>
                  <a:srgbClr val="0070C0"/>
                </a:solidFill>
                <a:latin typeface="+mj-lt"/>
              </a:rPr>
              <a:t>Prima della pandemia: il lento recupero</a:t>
            </a:r>
          </a:p>
          <a:p>
            <a:pPr marL="514350" indent="-514350" algn="ctr"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it-IT" sz="2800" b="1" dirty="0">
                <a:solidFill>
                  <a:srgbClr val="0070C0"/>
                </a:solidFill>
                <a:latin typeface="+mj-lt"/>
              </a:rPr>
              <a:t>L’impatto del </a:t>
            </a:r>
            <a:r>
              <a:rPr lang="it-IT" sz="2800" b="1" dirty="0" err="1">
                <a:solidFill>
                  <a:srgbClr val="0070C0"/>
                </a:solidFill>
                <a:latin typeface="+mj-lt"/>
              </a:rPr>
              <a:t>Covid</a:t>
            </a:r>
            <a:r>
              <a:rPr lang="it-IT" sz="2800" b="1" dirty="0">
                <a:solidFill>
                  <a:srgbClr val="0070C0"/>
                </a:solidFill>
                <a:latin typeface="+mj-lt"/>
              </a:rPr>
              <a:t> sulla professione</a:t>
            </a:r>
          </a:p>
          <a:p>
            <a:pPr marL="514350" indent="-514350" algn="ctr"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it-IT" sz="2800" b="1" dirty="0">
                <a:solidFill>
                  <a:srgbClr val="0070C0"/>
                </a:solidFill>
                <a:latin typeface="+mj-lt"/>
              </a:rPr>
              <a:t>Giustizia e diritti ai tempi del </a:t>
            </a:r>
            <a:r>
              <a:rPr lang="it-IT" sz="2800" b="1" dirty="0" err="1">
                <a:solidFill>
                  <a:srgbClr val="0070C0"/>
                </a:solidFill>
                <a:latin typeface="+mj-lt"/>
              </a:rPr>
              <a:t>Covid</a:t>
            </a:r>
            <a:endParaRPr lang="it-IT" sz="28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6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424758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42724" y="2924944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it-IT" sz="3200" b="1" dirty="0">
                <a:solidFill>
                  <a:srgbClr val="0070C0"/>
                </a:solidFill>
                <a:latin typeface="Cambria"/>
              </a:rPr>
              <a:t>1.	Prima della pandemia: il lento recupero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7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153502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620000" cy="1143000"/>
          </a:xfrm>
        </p:spPr>
        <p:txBody>
          <a:bodyPr/>
          <a:lstStyle/>
          <a:p>
            <a:pPr algn="ctr"/>
            <a:r>
              <a:rPr lang="it-IT" sz="2400" b="1" dirty="0"/>
              <a:t>Andamento degli avvocati iscritti agli albi (2010-2020) e del reddito medio Irpef, (2010-2019). (</a:t>
            </a:r>
            <a:r>
              <a:rPr lang="it-IT" sz="2400" i="1" dirty="0" err="1"/>
              <a:t>var</a:t>
            </a:r>
            <a:r>
              <a:rPr lang="it-IT" sz="2400" i="1" dirty="0"/>
              <a:t>. % sull’anno precedente)</a:t>
            </a:r>
            <a:endParaRPr lang="it-IT" sz="2400" b="1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>
                <a:solidFill>
                  <a:prstClr val="black"/>
                </a:solidFill>
              </a:rPr>
              <a:t>Elaborazione </a:t>
            </a:r>
            <a:r>
              <a:rPr lang="it-IT" sz="1400" i="1" dirty="0" err="1">
                <a:solidFill>
                  <a:prstClr val="black"/>
                </a:solidFill>
              </a:rPr>
              <a:t>Censis</a:t>
            </a:r>
            <a:r>
              <a:rPr lang="it-IT" sz="1400" i="1" dirty="0">
                <a:solidFill>
                  <a:prstClr val="black"/>
                </a:solidFill>
              </a:rPr>
              <a:t> su dati Cassa Forense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101602927"/>
              </p:ext>
            </p:extLst>
          </p:nvPr>
        </p:nvGraphicFramePr>
        <p:xfrm>
          <a:off x="467544" y="1700808"/>
          <a:ext cx="7488832" cy="431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3435445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620000" cy="1143000"/>
          </a:xfrm>
        </p:spPr>
        <p:txBody>
          <a:bodyPr/>
          <a:lstStyle/>
          <a:p>
            <a:pPr algn="ctr"/>
            <a:r>
              <a:rPr lang="it-IT" sz="2400" b="1" dirty="0"/>
              <a:t>Reddito medio dichiarato ai fini Irpef dagli avvocati iscritti alla Cassa Forense per gli anni 2011 - 2019 e linea di tendenza nel periodo </a:t>
            </a:r>
            <a:r>
              <a:rPr lang="it-IT" sz="2400" i="1" dirty="0"/>
              <a:t>(v.a. in euro)</a:t>
            </a:r>
            <a:endParaRPr lang="it-IT" sz="2400" b="1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>
                <a:solidFill>
                  <a:prstClr val="black"/>
                </a:solidFill>
              </a:rPr>
              <a:t>Elaborazione </a:t>
            </a:r>
            <a:r>
              <a:rPr lang="it-IT" sz="1400" i="1" dirty="0" err="1">
                <a:solidFill>
                  <a:prstClr val="black"/>
                </a:solidFill>
              </a:rPr>
              <a:t>Censis</a:t>
            </a:r>
            <a:r>
              <a:rPr lang="it-IT" sz="1400" i="1" dirty="0">
                <a:solidFill>
                  <a:prstClr val="black"/>
                </a:solidFill>
              </a:rPr>
              <a:t> su dati Cassa Forense</a:t>
            </a: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448338674"/>
              </p:ext>
            </p:extLst>
          </p:nvPr>
        </p:nvGraphicFramePr>
        <p:xfrm>
          <a:off x="467544" y="1505267"/>
          <a:ext cx="7488831" cy="4660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263250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42724" y="2924944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>
              <a:spcBef>
                <a:spcPts val="1200"/>
              </a:spcBef>
              <a:spcAft>
                <a:spcPts val="1200"/>
              </a:spcAft>
              <a:buAutoNum type="arabicPeriod" startAt="2"/>
            </a:pPr>
            <a:r>
              <a:rPr lang="it-IT" sz="3200" b="1" dirty="0">
                <a:solidFill>
                  <a:srgbClr val="0070C0"/>
                </a:solidFill>
                <a:latin typeface="Cambria"/>
              </a:rPr>
              <a:t>L’impatto del </a:t>
            </a:r>
            <a:r>
              <a:rPr lang="it-IT" sz="3200" b="1" dirty="0" err="1">
                <a:solidFill>
                  <a:srgbClr val="0070C0"/>
                </a:solidFill>
                <a:latin typeface="Cambria"/>
              </a:rPr>
              <a:t>Covid</a:t>
            </a:r>
            <a:r>
              <a:rPr lang="it-IT" sz="3200" b="1" dirty="0">
                <a:solidFill>
                  <a:srgbClr val="0070C0"/>
                </a:solidFill>
                <a:latin typeface="Cambria"/>
              </a:rPr>
              <a:t> sulla professione</a:t>
            </a:r>
          </a:p>
          <a:p>
            <a:pPr lvl="0" algn="ctr">
              <a:spcBef>
                <a:spcPts val="1200"/>
              </a:spcBef>
              <a:spcAft>
                <a:spcPts val="1200"/>
              </a:spcAft>
            </a:pPr>
            <a:r>
              <a:rPr lang="it-IT" sz="2400" b="1" dirty="0">
                <a:solidFill>
                  <a:srgbClr val="0070C0"/>
                </a:solidFill>
                <a:latin typeface="Cambria"/>
              </a:rPr>
              <a:t>Indagine Avvocati</a:t>
            </a:r>
            <a:endParaRPr lang="it-IT" sz="3600" b="1" dirty="0">
              <a:solidFill>
                <a:srgbClr val="0070C0"/>
              </a:solidFill>
              <a:latin typeface="Cambria"/>
            </a:endParaRPr>
          </a:p>
        </p:txBody>
      </p:sp>
      <p:sp>
        <p:nvSpPr>
          <p:cNvPr id="6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361567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620000" cy="1143000"/>
          </a:xfrm>
        </p:spPr>
        <p:txBody>
          <a:bodyPr/>
          <a:lstStyle/>
          <a:p>
            <a:pPr algn="ctr"/>
            <a:r>
              <a:rPr lang="it-IT" sz="2800" b="1" dirty="0"/>
              <a:t>Fatturato e occupazione 2019 </a:t>
            </a:r>
            <a:r>
              <a:rPr lang="it-IT" sz="2000" b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67544" y="13407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prstClr val="black"/>
                </a:solidFill>
              </a:rPr>
              <a:t>Fatturato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02505" y="436510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prstClr val="black"/>
                </a:solidFill>
              </a:rPr>
              <a:t>Occupazione</a:t>
            </a:r>
          </a:p>
        </p:txBody>
      </p:sp>
      <p:graphicFrame>
        <p:nvGraphicFramePr>
          <p:cNvPr id="11" name="Grafico 10"/>
          <p:cNvGraphicFramePr/>
          <p:nvPr>
            <p:extLst>
              <p:ext uri="{D42A27DB-BD31-4B8C-83A1-F6EECF244321}">
                <p14:modId xmlns:p14="http://schemas.microsoft.com/office/powerpoint/2010/main" val="2328231603"/>
              </p:ext>
            </p:extLst>
          </p:nvPr>
        </p:nvGraphicFramePr>
        <p:xfrm>
          <a:off x="1403648" y="980728"/>
          <a:ext cx="619373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fico 11"/>
          <p:cNvGraphicFramePr/>
          <p:nvPr>
            <p:extLst>
              <p:ext uri="{D42A27DB-BD31-4B8C-83A1-F6EECF244321}">
                <p14:modId xmlns:p14="http://schemas.microsoft.com/office/powerpoint/2010/main" val="3373213688"/>
              </p:ext>
            </p:extLst>
          </p:nvPr>
        </p:nvGraphicFramePr>
        <p:xfrm>
          <a:off x="1268196" y="3777928"/>
          <a:ext cx="622270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2653807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620000" cy="1143000"/>
          </a:xfrm>
        </p:spPr>
        <p:txBody>
          <a:bodyPr/>
          <a:lstStyle/>
          <a:p>
            <a:pPr algn="ctr"/>
            <a:r>
              <a:rPr lang="it-IT" sz="2400" b="1" dirty="0">
                <a:ea typeface="Times New Roman"/>
                <a:cs typeface="Times New Roman"/>
              </a:rPr>
              <a:t>Attuale condizione lavorativa dell’avvocato (al momento dell’intervista) </a:t>
            </a:r>
            <a:r>
              <a:rPr lang="it-IT" sz="2400" i="1" dirty="0">
                <a:ea typeface="Times New Roman"/>
                <a:cs typeface="Times New Roman"/>
              </a:rPr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graphicFrame>
        <p:nvGraphicFramePr>
          <p:cNvPr id="13" name="Grafico 12"/>
          <p:cNvGraphicFramePr/>
          <p:nvPr>
            <p:extLst>
              <p:ext uri="{D42A27DB-BD31-4B8C-83A1-F6EECF244321}">
                <p14:modId xmlns:p14="http://schemas.microsoft.com/office/powerpoint/2010/main" val="3996369885"/>
              </p:ext>
            </p:extLst>
          </p:nvPr>
        </p:nvGraphicFramePr>
        <p:xfrm>
          <a:off x="683568" y="1556792"/>
          <a:ext cx="720080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103736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/>
          <a:lstStyle/>
          <a:p>
            <a:pPr algn="ctr"/>
            <a:r>
              <a:rPr lang="it-IT" sz="2800" b="1" dirty="0"/>
              <a:t>Condizione lavorativa fra due anni (</a:t>
            </a:r>
            <a:r>
              <a:rPr lang="it-IT" sz="2400" b="1" dirty="0"/>
              <a:t>2021-2022)</a:t>
            </a:r>
            <a:r>
              <a:rPr lang="it-IT" sz="2000" b="1" dirty="0"/>
              <a:t> </a:t>
            </a:r>
            <a:br>
              <a:rPr lang="it-IT" sz="2000" b="1" dirty="0"/>
            </a:br>
            <a:r>
              <a:rPr lang="it-IT" sz="2000" b="1" dirty="0"/>
              <a:t>(val. %)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7" name="CasellaDiTesto 7"/>
          <p:cNvSpPr txBox="1"/>
          <p:nvPr/>
        </p:nvSpPr>
        <p:spPr>
          <a:xfrm>
            <a:off x="539552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484560416"/>
              </p:ext>
            </p:extLst>
          </p:nvPr>
        </p:nvGraphicFramePr>
        <p:xfrm>
          <a:off x="899592" y="1628800"/>
          <a:ext cx="698477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5656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/>
          <a:lstStyle/>
          <a:p>
            <a:pPr algn="ctr"/>
            <a:r>
              <a:rPr lang="it-IT" sz="2800" b="1" dirty="0"/>
              <a:t>Condizione lavorativa </a:t>
            </a:r>
            <a:r>
              <a:rPr lang="it-IT" sz="2400" b="1" dirty="0"/>
              <a:t>2015-2020</a:t>
            </a:r>
            <a:r>
              <a:rPr lang="it-IT" sz="2000" b="1" dirty="0"/>
              <a:t> </a:t>
            </a:r>
            <a:br>
              <a:rPr lang="it-IT" sz="2000" b="1" dirty="0"/>
            </a:br>
            <a:r>
              <a:rPr lang="it-IT" sz="2000" b="1" dirty="0"/>
              <a:t>(val. %)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7" name="CasellaDiTesto 7"/>
          <p:cNvSpPr txBox="1"/>
          <p:nvPr/>
        </p:nvSpPr>
        <p:spPr>
          <a:xfrm>
            <a:off x="539552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306601"/>
              </p:ext>
            </p:extLst>
          </p:nvPr>
        </p:nvGraphicFramePr>
        <p:xfrm>
          <a:off x="899592" y="1556791"/>
          <a:ext cx="6480719" cy="4920603"/>
        </p:xfrm>
        <a:graphic>
          <a:graphicData uri="http://schemas.openxmlformats.org/drawingml/2006/table">
            <a:tbl>
              <a:tblPr firstRow="1" firstCol="1" bandRow="1"/>
              <a:tblGrid>
                <a:gridCol w="3391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72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6269">
                <a:tc gridSpan="6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Come definirebbe da un punto di vista lavorativo, la sua condizione in questo momento?</a:t>
                      </a:r>
                      <a:endParaRPr lang="it-IT" sz="3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081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081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Molto critica, c’è poco lavoro e la situazione professionale è incerta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22,5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33,0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28,1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23,4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32,9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081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Abbastanza critica, ci sono difficoltà ma si sopravvive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38,8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34,1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34,1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32,2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39,5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081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Stabile, la mia situazione non è cambiata negli ultimi anni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22,2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21,2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24,5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27,1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19,8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081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Positiva, malgrado la crisi la mia condizione professionale è migliorata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15,3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11,0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12,2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15,6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7,3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081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Molto positiva, negli ultimi anni la mia situazione è molto migliorata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1,2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0,7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1,2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1,7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0,5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848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Totale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72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/>
          <a:lstStyle/>
          <a:p>
            <a:pPr algn="ctr"/>
            <a:r>
              <a:rPr lang="it-IT" sz="2800" b="1" dirty="0"/>
              <a:t>Condizione lavorativa futura</a:t>
            </a:r>
            <a:r>
              <a:rPr lang="it-IT" sz="2000" b="1" dirty="0"/>
              <a:t> </a:t>
            </a:r>
            <a:br>
              <a:rPr lang="it-IT" sz="2000" b="1" dirty="0"/>
            </a:br>
            <a:r>
              <a:rPr lang="it-IT" sz="2000" b="1" dirty="0"/>
              <a:t>(val. %)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7" name="CasellaDiTesto 7"/>
          <p:cNvSpPr txBox="1"/>
          <p:nvPr/>
        </p:nvSpPr>
        <p:spPr>
          <a:xfrm>
            <a:off x="539552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366644"/>
              </p:ext>
            </p:extLst>
          </p:nvPr>
        </p:nvGraphicFramePr>
        <p:xfrm>
          <a:off x="1115616" y="1772816"/>
          <a:ext cx="6480723" cy="4256864"/>
        </p:xfrm>
        <a:graphic>
          <a:graphicData uri="http://schemas.openxmlformats.org/drawingml/2006/table">
            <a:tbl>
              <a:tblPr firstRow="1" firstCol="1" bandRow="1"/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6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9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74544">
                <a:tc gridSpan="6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Tra due anni, pensa che la sua condizione professionale, sarà:</a:t>
                      </a:r>
                      <a:endParaRPr lang="it-IT" sz="3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464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it-IT" sz="16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464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Migliorata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36,8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27,8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29,3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31,0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29,9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464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Peggiorata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24,6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33,6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28,4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26,9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36,9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6464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Rimasta uguale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38,6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38,6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42,3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42,1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33,2</a:t>
                      </a:r>
                      <a:endParaRPr lang="it-IT" sz="2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464"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Totale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100,0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09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792088"/>
          </a:xfrm>
        </p:spPr>
        <p:txBody>
          <a:bodyPr/>
          <a:lstStyle/>
          <a:p>
            <a:pPr algn="ctr"/>
            <a:r>
              <a:rPr lang="it-IT" sz="2400" b="1" dirty="0"/>
              <a:t>Accesso al Reddito di ultima istanza previsto dai provvedimenti del Governo nel corso del 2020 </a:t>
            </a:r>
            <a:r>
              <a:rPr lang="it-IT" sz="2400" i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3246940845"/>
              </p:ext>
            </p:extLst>
          </p:nvPr>
        </p:nvGraphicFramePr>
        <p:xfrm>
          <a:off x="1043608" y="1556792"/>
          <a:ext cx="6768751" cy="432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2416274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792088"/>
          </a:xfrm>
        </p:spPr>
        <p:txBody>
          <a:bodyPr/>
          <a:lstStyle/>
          <a:p>
            <a:pPr algn="ctr"/>
            <a:r>
              <a:rPr lang="it-IT" sz="2400" b="1" dirty="0"/>
              <a:t>Giudizio sull’adeguatezza della somma ricevuta rispetto alla condizione personale </a:t>
            </a:r>
            <a:r>
              <a:rPr lang="it-IT" sz="2400" i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2174276960"/>
              </p:ext>
            </p:extLst>
          </p:nvPr>
        </p:nvGraphicFramePr>
        <p:xfrm>
          <a:off x="971600" y="1484784"/>
          <a:ext cx="669674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2464148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Misure Covid-19 per i professionisti: altri provvedimenti del Governo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5" name="Rettangolo 4"/>
          <p:cNvSpPr/>
          <p:nvPr/>
        </p:nvSpPr>
        <p:spPr>
          <a:xfrm>
            <a:off x="906618" y="1637934"/>
            <a:ext cx="691276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200" dirty="0">
                <a:ea typeface="Times New Roman"/>
              </a:rPr>
              <a:t>La </a:t>
            </a:r>
            <a:r>
              <a:rPr lang="it-IT" sz="2200" b="1" dirty="0">
                <a:ea typeface="Times New Roman"/>
              </a:rPr>
              <a:t>Cassa integrazione guadagni con causale </a:t>
            </a:r>
            <a:r>
              <a:rPr lang="it-IT" sz="2200" b="1" dirty="0" err="1">
                <a:ea typeface="Times New Roman"/>
              </a:rPr>
              <a:t>Covid</a:t>
            </a:r>
            <a:r>
              <a:rPr lang="it-IT" sz="2200" b="1" dirty="0">
                <a:ea typeface="Times New Roman"/>
              </a:rPr>
              <a:t> 19</a:t>
            </a:r>
            <a:r>
              <a:rPr lang="it-IT" sz="2200" dirty="0">
                <a:ea typeface="Times New Roman"/>
              </a:rPr>
              <a:t>, ha riguardato meno del 10% del campione: 8,5% studi con un personale fino a cinque dipendenti; 0,8% </a:t>
            </a:r>
            <a:r>
              <a:rPr lang="it-IT" sz="2200" b="1" dirty="0">
                <a:ea typeface="Times New Roman"/>
              </a:rPr>
              <a:t>Fondo di integrazione salariale</a:t>
            </a:r>
            <a:r>
              <a:rPr lang="it-IT" sz="2200" dirty="0">
                <a:ea typeface="Times New Roman"/>
              </a:rPr>
              <a:t> destinato agli studi con più di cinque dipendenti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200" dirty="0"/>
              <a:t>Il 7,9% ha fatto richiesta del bonus di 600 euro per l’acquisto di servizi di </a:t>
            </a:r>
            <a:r>
              <a:rPr lang="it-IT" sz="2200" b="1" i="1" dirty="0"/>
              <a:t>baby </a:t>
            </a:r>
            <a:r>
              <a:rPr lang="it-IT" sz="2200" b="1" i="1" dirty="0" err="1"/>
              <a:t>sitting</a:t>
            </a:r>
            <a:r>
              <a:rPr lang="it-IT" sz="2200" dirty="0"/>
              <a:t> (la percentuale sale all’11,9% nel caso delle donne avvocato) e il 3,5% ha ritenuto opportuno usufruire dalla </a:t>
            </a:r>
            <a:r>
              <a:rPr lang="it-IT" sz="2200" b="1" dirty="0"/>
              <a:t>sospensione del pagamento della rate</a:t>
            </a:r>
            <a:r>
              <a:rPr lang="it-IT" sz="2200" dirty="0"/>
              <a:t> per mutui e finanziamenti a rimborso rateale</a:t>
            </a:r>
          </a:p>
        </p:txBody>
      </p:sp>
    </p:spTree>
    <p:extLst>
      <p:ext uri="{BB962C8B-B14F-4D97-AF65-F5344CB8AC3E}">
        <p14:creationId xmlns:p14="http://schemas.microsoft.com/office/powerpoint/2010/main" val="227836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Misure Covid-19 per i professionisti: i provvedimenti di Cassa Forense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5" name="Rettangolo 4"/>
          <p:cNvSpPr/>
          <p:nvPr/>
        </p:nvSpPr>
        <p:spPr>
          <a:xfrm>
            <a:off x="906618" y="1637934"/>
            <a:ext cx="691276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400" b="1" dirty="0"/>
              <a:t>Il più utilizzato</a:t>
            </a:r>
            <a:r>
              <a:rPr lang="it-IT" sz="2400" dirty="0"/>
              <a:t>: </a:t>
            </a:r>
            <a:r>
              <a:rPr lang="it-IT" sz="2400" b="1" dirty="0"/>
              <a:t>Bando straordinario per l’erogazione di contributi riguardanti i canoni di locazione</a:t>
            </a:r>
            <a:r>
              <a:rPr lang="it-IT" sz="2400" dirty="0"/>
              <a:t> degli studi professionali (7,6% nel caso di persone fisiche, 2,6% nel caso di studi associati o società fra avvocati)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400" b="1" dirty="0"/>
              <a:t>Grado di apprezzamento elevato</a:t>
            </a:r>
            <a:r>
              <a:rPr lang="it-IT" sz="2400" dirty="0"/>
              <a:t>: punte superiori all’80% nel caso dei contributi per i canoni di locazione degli studi a titolarità individuale (82,0%), del fondo di garanzia del credito costituito presso la Cassa Depostiti e Prestiti (87,5%), della polizza </a:t>
            </a:r>
            <a:r>
              <a:rPr lang="it-IT" sz="2400" dirty="0" err="1"/>
              <a:t>Unisalute</a:t>
            </a:r>
            <a:r>
              <a:rPr lang="it-IT" sz="2400" dirty="0"/>
              <a:t> con copertura </a:t>
            </a:r>
            <a:r>
              <a:rPr lang="it-IT" sz="2400" dirty="0" err="1"/>
              <a:t>Covid</a:t>
            </a:r>
            <a:r>
              <a:rPr lang="it-IT" sz="2400" dirty="0"/>
              <a:t> (83,9%).</a:t>
            </a:r>
          </a:p>
        </p:txBody>
      </p:sp>
    </p:spTree>
    <p:extLst>
      <p:ext uri="{BB962C8B-B14F-4D97-AF65-F5344CB8AC3E}">
        <p14:creationId xmlns:p14="http://schemas.microsoft.com/office/powerpoint/2010/main" val="2977405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Grado di utilizzo delle sezioni del Portale Cassaforense.it </a:t>
            </a:r>
            <a:r>
              <a:rPr lang="it-IT" sz="2400" i="1" dirty="0"/>
              <a:t>(aumentato rispetto al passato - 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162611"/>
              </p:ext>
            </p:extLst>
          </p:nvPr>
        </p:nvGraphicFramePr>
        <p:xfrm>
          <a:off x="827584" y="1628800"/>
          <a:ext cx="705678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692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Organizzazione del lavoro degli avvocati durante il </a:t>
            </a:r>
            <a:r>
              <a:rPr lang="it-IT" sz="2400" b="1" i="1" dirty="0" err="1"/>
              <a:t>lockdown</a:t>
            </a:r>
            <a:r>
              <a:rPr lang="it-IT" sz="2400" b="1" dirty="0"/>
              <a:t>: a distanza o presso lo studio </a:t>
            </a:r>
            <a:r>
              <a:rPr lang="it-IT" sz="2400" i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3352075090"/>
              </p:ext>
            </p:extLst>
          </p:nvPr>
        </p:nvGraphicFramePr>
        <p:xfrm>
          <a:off x="971600" y="1628800"/>
          <a:ext cx="669674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5828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Giudizio sul lavoro a distanza per l’attività professionale degli avvocati </a:t>
            </a:r>
            <a:r>
              <a:rPr lang="it-IT" sz="2400" i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3865033654"/>
              </p:ext>
            </p:extLst>
          </p:nvPr>
        </p:nvGraphicFramePr>
        <p:xfrm>
          <a:off x="827584" y="1628800"/>
          <a:ext cx="698477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7798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Aspetti che hanno condizionato negativamente, durante il </a:t>
            </a:r>
            <a:r>
              <a:rPr lang="it-IT" sz="2400" b="1" i="1" dirty="0" err="1"/>
              <a:t>lockdown</a:t>
            </a:r>
            <a:r>
              <a:rPr lang="it-IT" sz="2400" b="1" dirty="0"/>
              <a:t>, l’attività professionale degli avvocati </a:t>
            </a:r>
            <a:r>
              <a:rPr lang="it-IT" sz="2400" i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26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Avvocati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4829160"/>
              </p:ext>
            </p:extLst>
          </p:nvPr>
        </p:nvGraphicFramePr>
        <p:xfrm>
          <a:off x="899592" y="1628800"/>
          <a:ext cx="712879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0527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42724" y="2924944"/>
            <a:ext cx="748883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200"/>
              </a:spcBef>
              <a:spcAft>
                <a:spcPts val="1200"/>
              </a:spcAft>
            </a:pPr>
            <a:r>
              <a:rPr lang="it-IT" sz="3200" b="1" dirty="0">
                <a:solidFill>
                  <a:srgbClr val="0070C0"/>
                </a:solidFill>
                <a:latin typeface="Cambria"/>
              </a:rPr>
              <a:t>3. Giustizia e diritti ai tempi del </a:t>
            </a:r>
            <a:r>
              <a:rPr lang="it-IT" sz="3200" b="1" dirty="0" err="1">
                <a:solidFill>
                  <a:srgbClr val="0070C0"/>
                </a:solidFill>
                <a:latin typeface="Cambria"/>
              </a:rPr>
              <a:t>Covid</a:t>
            </a:r>
            <a:endParaRPr lang="it-IT" sz="3200" b="1" dirty="0">
              <a:solidFill>
                <a:srgbClr val="0070C0"/>
              </a:solidFill>
              <a:latin typeface="Cambria"/>
            </a:endParaRPr>
          </a:p>
          <a:p>
            <a:pPr lvl="0" algn="ctr">
              <a:spcBef>
                <a:spcPts val="1200"/>
              </a:spcBef>
              <a:spcAft>
                <a:spcPts val="1200"/>
              </a:spcAft>
            </a:pPr>
            <a:r>
              <a:rPr lang="it-IT" sz="2400" b="1" dirty="0">
                <a:solidFill>
                  <a:srgbClr val="0070C0"/>
                </a:solidFill>
                <a:latin typeface="Cambria"/>
              </a:rPr>
              <a:t>Indagine popolazione</a:t>
            </a:r>
          </a:p>
        </p:txBody>
      </p:sp>
      <p:sp>
        <p:nvSpPr>
          <p:cNvPr id="7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</p:spTree>
    <p:extLst>
      <p:ext uri="{BB962C8B-B14F-4D97-AF65-F5344CB8AC3E}">
        <p14:creationId xmlns:p14="http://schemas.microsoft.com/office/powerpoint/2010/main" val="629985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Giudizio sulla possibilità di utilizzare le tecnologie di comunicazione a distanza per usufruire dei servizi di un avvocato </a:t>
            </a:r>
            <a:r>
              <a:rPr lang="it-IT" sz="2400" i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840135"/>
              </p:ext>
            </p:extLst>
          </p:nvPr>
        </p:nvGraphicFramePr>
        <p:xfrm>
          <a:off x="457200" y="1916831"/>
          <a:ext cx="7620000" cy="3549766"/>
        </p:xfrm>
        <a:graphic>
          <a:graphicData uri="http://schemas.openxmlformats.org/drawingml/2006/table">
            <a:tbl>
              <a:tblPr firstRow="1" firstCol="1" bandRow="1"/>
              <a:tblGrid>
                <a:gridCol w="6537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776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20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Nel corso degli ultimi mesi, a partire dall’imposizione delle restrizioni dovute al </a:t>
                      </a:r>
                      <a:r>
                        <a:rPr lang="it-IT" sz="2000" b="1" i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Covid</a:t>
                      </a:r>
                      <a:r>
                        <a:rPr lang="it-IT" sz="20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 19 (marzo), ha avuto bisogno di rivolgersi a un avvocato?</a:t>
                      </a:r>
                      <a:endParaRPr lang="it-IT" sz="40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Calibri"/>
                        </a:rPr>
                        <a:t>%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Si</a:t>
                      </a:r>
                      <a:endParaRPr lang="it-IT" sz="3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14,4</a:t>
                      </a:r>
                      <a:endParaRPr lang="it-IT" sz="3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Sì, ma ho dovuto rinunciare</a:t>
                      </a:r>
                      <a:endParaRPr lang="it-IT" sz="3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5,6</a:t>
                      </a:r>
                      <a:endParaRPr lang="it-IT" sz="3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No</a:t>
                      </a:r>
                      <a:endParaRPr lang="it-IT" sz="36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80,0</a:t>
                      </a:r>
                      <a:endParaRPr lang="it-IT" sz="3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354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Giudizio sulla possibilità di utilizzare le tecnologie di comunicazione a distanza per usufruire dei servizi di un avvocato </a:t>
            </a:r>
            <a:r>
              <a:rPr lang="it-IT" sz="2400" i="1" dirty="0"/>
              <a:t>(%)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2207782021"/>
              </p:ext>
            </p:extLst>
          </p:nvPr>
        </p:nvGraphicFramePr>
        <p:xfrm>
          <a:off x="683568" y="1802130"/>
          <a:ext cx="7416824" cy="457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1518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I risultati delle restrizioni per ridurre i rischi di contagio </a:t>
            </a:r>
            <a:r>
              <a:rPr lang="it-IT" sz="2400" b="1" i="1" dirty="0"/>
              <a:t>(%)</a:t>
            </a:r>
            <a:endParaRPr lang="it-IT" sz="24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23</a:t>
            </a:fld>
            <a:endParaRPr lang="it-IT"/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395379"/>
              </p:ext>
            </p:extLst>
          </p:nvPr>
        </p:nvGraphicFramePr>
        <p:xfrm>
          <a:off x="535686" y="1844819"/>
          <a:ext cx="7463028" cy="4392492"/>
        </p:xfrm>
        <a:graphic>
          <a:graphicData uri="http://schemas.openxmlformats.org/drawingml/2006/table">
            <a:tbl>
              <a:tblPr firstRow="1" firstCol="1" bandRow="1"/>
              <a:tblGrid>
                <a:gridCol w="6185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08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Secondo la Sua opinione, le restrizioni che sono state adottate per ridurre i rischi di contagio da </a:t>
                      </a:r>
                      <a:r>
                        <a:rPr lang="it-IT" sz="1800" b="1" i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Covid</a:t>
                      </a:r>
                      <a:r>
                        <a:rPr lang="it-IT" sz="18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 19 hanno ottenuto…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%</a:t>
                      </a:r>
                      <a:endParaRPr lang="it-IT" sz="3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08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Risultati </a:t>
                      </a:r>
                      <a:r>
                        <a:rPr lang="it-IT" sz="1800" b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solo parzialmente positivi sulla salute dei cittadini, e hanno comunque ridotto gli spazi di libertà personale</a:t>
                      </a:r>
                      <a:endParaRPr lang="it-IT" sz="3200" b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31,8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08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Risultati positivi sulla salute dei cittadini, anche se hanno ridotto eccessivamente gli spazi di libertà personale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29,9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08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Risultati positivi sulla salute dei cittadini, garantendo comunque spazi adeguati di libertà personale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28,0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08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Non hanno ottenuto risultati positivi sulla salute dei cittadini e hanno prodotto un controllo insopportabile sulle persone</a:t>
                      </a:r>
                      <a:endParaRPr lang="it-IT" sz="32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8,6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08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Non so, non saprei rispondere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1,6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</p:spTree>
    <p:extLst>
      <p:ext uri="{BB962C8B-B14F-4D97-AF65-F5344CB8AC3E}">
        <p14:creationId xmlns:p14="http://schemas.microsoft.com/office/powerpoint/2010/main" val="1415354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Le limitazioni più inique e intollerabili percepite dagli italiani durante i mesi di diffusione del </a:t>
            </a:r>
            <a:r>
              <a:rPr lang="it-IT" sz="2400" b="1" dirty="0" err="1"/>
              <a:t>Covid</a:t>
            </a:r>
            <a:r>
              <a:rPr lang="it-IT" sz="2400" b="1" dirty="0"/>
              <a:t> 19 </a:t>
            </a:r>
            <a:r>
              <a:rPr lang="it-IT" sz="2400" b="1" i="1" dirty="0"/>
              <a:t>(%)</a:t>
            </a:r>
            <a:endParaRPr lang="it-IT" sz="24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574871"/>
              </p:ext>
            </p:extLst>
          </p:nvPr>
        </p:nvGraphicFramePr>
        <p:xfrm>
          <a:off x="457200" y="1628795"/>
          <a:ext cx="7620000" cy="4663390"/>
        </p:xfrm>
        <a:graphic>
          <a:graphicData uri="http://schemas.openxmlformats.org/drawingml/2006/table">
            <a:tbl>
              <a:tblPr firstRow="1" firstCol="1" bandRow="1"/>
              <a:tblGrid>
                <a:gridCol w="6332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808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Durante questi mesi di diffusione del </a:t>
                      </a:r>
                      <a:r>
                        <a:rPr lang="it-IT" sz="1800" b="1" i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Covid</a:t>
                      </a:r>
                      <a:r>
                        <a:rPr lang="it-IT" sz="18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 e nella Sua esperienza personale, quali delle seguenti limitazioni ha percepito come più inique e intollerabili? </a:t>
                      </a:r>
                      <a:endParaRPr lang="it-IT" sz="3200" i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%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Le limitazioni di accesso alle cure sanitarie, data l’emergenza nelle strutture sanitarie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55,8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Le limitazioni alla possibilità di riunirmi e incontrare liberamente altre persone in luoghi pubblici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32,1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Le limitazioni alla possibilità di muovermi all’interno dell’Italia e all’estero e di circolare liberamente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28,6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Le limitazioni alla possibilità di poter svolgere liberamente la mia attività, come lavoratore, studente, imprenditore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20,2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Le limitazioni alla possibilità di partecipare a manifestazioni pubbliche a carattere politico</a:t>
                      </a:r>
                      <a:endParaRPr lang="it-IT" sz="3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5,0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</p:spTree>
    <p:extLst>
      <p:ext uri="{BB962C8B-B14F-4D97-AF65-F5344CB8AC3E}">
        <p14:creationId xmlns:p14="http://schemas.microsoft.com/office/powerpoint/2010/main" val="3445884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I risultati delle restrizioni per ridurre i rischi di contagio </a:t>
            </a:r>
            <a:r>
              <a:rPr lang="it-IT" sz="2400" b="1" i="1" dirty="0"/>
              <a:t>(%, possibili più risposte)</a:t>
            </a:r>
            <a:endParaRPr lang="it-IT" sz="24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259225"/>
              </p:ext>
            </p:extLst>
          </p:nvPr>
        </p:nvGraphicFramePr>
        <p:xfrm>
          <a:off x="457200" y="1628798"/>
          <a:ext cx="7620000" cy="4752528"/>
        </p:xfrm>
        <a:graphic>
          <a:graphicData uri="http://schemas.openxmlformats.org/drawingml/2006/table">
            <a:tbl>
              <a:tblPr firstRow="1" firstCol="1" bandRow="1"/>
              <a:tblGrid>
                <a:gridCol w="6332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069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Secondo Lei, strumenti di controllo della diffusione del virus quali il tracciamento dei contatti, la </a:t>
                      </a:r>
                      <a:r>
                        <a:rPr lang="it-IT" sz="1800" b="1" i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geolocalizzazione</a:t>
                      </a:r>
                      <a:r>
                        <a:rPr lang="it-IT" sz="18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, il riconoscimento facciale rischiano di ledere la sua privacy e la protezione dei suoi dati personali?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i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%</a:t>
                      </a:r>
                      <a:endParaRPr lang="it-IT" sz="3200" b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45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Si, ma sono disposto a rinunciare alla mia privacy per combattere la diffusione del contagio</a:t>
                      </a:r>
                      <a:endParaRPr lang="it-IT" sz="3200" b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35,6</a:t>
                      </a:r>
                      <a:endParaRPr lang="it-IT" sz="3200" b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045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No, perché ormai è diventato impossibile proteggere i miei dati personali e tutelare la mia privacy</a:t>
                      </a:r>
                      <a:endParaRPr lang="it-IT" sz="3200" b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23,8</a:t>
                      </a:r>
                      <a:endParaRPr lang="it-IT" sz="3200" b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45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No, perché ho fiducia nelle istituzioni e nei provvedimenti cui è demandata la protezione dei miei dati personali</a:t>
                      </a:r>
                      <a:endParaRPr lang="it-IT" sz="3200" b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22,8</a:t>
                      </a:r>
                      <a:endParaRPr lang="it-IT" sz="3200" b="1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045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Si, e non sono disposto a rinunciare alla mia privacy, neanche per problemi di salute pubblica</a:t>
                      </a:r>
                      <a:endParaRPr lang="it-IT" sz="3200" b="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17,8</a:t>
                      </a:r>
                      <a:endParaRPr lang="it-IT" sz="3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866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/>
              <a:t>Opinioni sull’opportunità dell’erogazione di indennizzi ai liberi professionisti (</a:t>
            </a:r>
            <a:r>
              <a:rPr lang="it-IT" sz="2400" b="1" i="1" dirty="0"/>
              <a:t>%)</a:t>
            </a:r>
            <a:endParaRPr lang="it-IT" sz="24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26</a:t>
            </a:fld>
            <a:endParaRPr lang="it-IT"/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1255237034"/>
              </p:ext>
            </p:extLst>
          </p:nvPr>
        </p:nvGraphicFramePr>
        <p:xfrm>
          <a:off x="683568" y="1772816"/>
          <a:ext cx="734481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47059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400" b="1" dirty="0" err="1"/>
              <a:t>Covid</a:t>
            </a:r>
            <a:r>
              <a:rPr lang="it-IT" sz="2400" b="1" dirty="0"/>
              <a:t>, garanzia dei diritti e della democrazia, i “negazionisti” (</a:t>
            </a:r>
            <a:r>
              <a:rPr lang="it-IT" sz="2400" b="1" i="1" dirty="0"/>
              <a:t>%)</a:t>
            </a:r>
            <a:endParaRPr lang="it-IT" sz="24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2720785538"/>
              </p:ext>
            </p:extLst>
          </p:nvPr>
        </p:nvGraphicFramePr>
        <p:xfrm>
          <a:off x="611560" y="1689417"/>
          <a:ext cx="7416824" cy="484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906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800" b="1" dirty="0"/>
              <a:t>Gli italiani e la giustizia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28</a:t>
            </a:fld>
            <a:endParaRPr lang="it-IT"/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  <p:sp>
        <p:nvSpPr>
          <p:cNvPr id="3" name="Rettangolo 2"/>
          <p:cNvSpPr/>
          <p:nvPr/>
        </p:nvSpPr>
        <p:spPr>
          <a:xfrm>
            <a:off x="447574" y="184482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b="1" dirty="0"/>
              <a:t>Il 35,0% degli italiani</a:t>
            </a:r>
            <a:r>
              <a:rPr lang="it-IT" dirty="0"/>
              <a:t> considera la riforma della Giustizia la prima cosa da fare per uscire dalla crisi economica e tornare a crescere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dirty="0"/>
              <a:t>Una quota vicina in termini percentuali è invece rappresentata da chi individua nel lavoro, nella salute e nella scuola i punti di atterraggio di qualsiasi iniziativa di riforma finalizzata alla crescita </a:t>
            </a:r>
            <a:r>
              <a:rPr lang="it-IT" b="1" dirty="0"/>
              <a:t>(33,2%)</a:t>
            </a:r>
            <a:r>
              <a:rPr lang="it-IT" dirty="0"/>
              <a:t>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dirty="0"/>
              <a:t>Chi guarda ancora alla giustizia come campo d’azione prioritario d’intervento mette in risalto il ruolo che essa gioca nel sostenere e assicurare l’attività economica </a:t>
            </a:r>
            <a:r>
              <a:rPr lang="it-IT" b="1" dirty="0"/>
              <a:t>(24,6%)</a:t>
            </a:r>
            <a:r>
              <a:rPr lang="it-IT" dirty="0"/>
              <a:t>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dirty="0"/>
              <a:t>Ridotta la quota dei “disincantati”, pari al </a:t>
            </a:r>
            <a:r>
              <a:rPr lang="it-IT" b="1" dirty="0"/>
              <a:t>2,4%</a:t>
            </a:r>
            <a:r>
              <a:rPr lang="it-IT" dirty="0"/>
              <a:t>, che considera irriformabile, in Italia, la giustizia.</a:t>
            </a:r>
          </a:p>
        </p:txBody>
      </p:sp>
    </p:spTree>
    <p:extLst>
      <p:ext uri="{BB962C8B-B14F-4D97-AF65-F5344CB8AC3E}">
        <p14:creationId xmlns:p14="http://schemas.microsoft.com/office/powerpoint/2010/main" val="1238230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52128"/>
          </a:xfrm>
        </p:spPr>
        <p:txBody>
          <a:bodyPr/>
          <a:lstStyle/>
          <a:p>
            <a:pPr algn="ctr"/>
            <a:r>
              <a:rPr lang="it-IT" sz="2800" b="1" dirty="0"/>
              <a:t>La percezione degli italiani sulla professione dell’avvocato </a:t>
            </a:r>
            <a:r>
              <a:rPr lang="it-IT" sz="2800" b="1" i="1" dirty="0"/>
              <a:t>(%)</a:t>
            </a:r>
            <a:endParaRPr lang="it-IT" sz="28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FF174-FF17-4A3C-8838-A3914D934F04}" type="slidenum">
              <a:rPr lang="it-IT" smtClean="0"/>
              <a:pPr/>
              <a:t>29</a:t>
            </a:fld>
            <a:endParaRPr lang="it-IT"/>
          </a:p>
        </p:txBody>
      </p:sp>
      <p:sp>
        <p:nvSpPr>
          <p:cNvPr id="10" name="Segnaposto piè di pagina 7"/>
          <p:cNvSpPr>
            <a:spLocks noGrp="1"/>
          </p:cNvSpPr>
          <p:nvPr>
            <p:ph type="ftr" sz="quarter" idx="11"/>
          </p:nvPr>
        </p:nvSpPr>
        <p:spPr>
          <a:xfrm rot="16200000">
            <a:off x="7597967" y="4048760"/>
            <a:ext cx="2367281" cy="365760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EEECE1"/>
                </a:solidFill>
              </a:rPr>
              <a:t>V-Rapporto </a:t>
            </a:r>
            <a:r>
              <a:rPr lang="it-IT" dirty="0" err="1">
                <a:solidFill>
                  <a:srgbClr val="EEECE1"/>
                </a:solidFill>
              </a:rPr>
              <a:t>Censis</a:t>
            </a:r>
            <a:r>
              <a:rPr lang="it-IT" dirty="0">
                <a:solidFill>
                  <a:srgbClr val="EEECE1"/>
                </a:solidFill>
              </a:rPr>
              <a:t> sull’Avvocatura 2021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51520" y="63813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prstClr val="black"/>
                </a:solidFill>
              </a:rPr>
              <a:t>Indagine popolazione</a:t>
            </a:r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2259532675"/>
              </p:ext>
            </p:extLst>
          </p:nvPr>
        </p:nvGraphicFramePr>
        <p:xfrm>
          <a:off x="611560" y="1827823"/>
          <a:ext cx="7344816" cy="458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4209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Adiacen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5282</TotalTime>
  <Words>1429</Words>
  <Application>Microsoft Office PowerPoint</Application>
  <PresentationFormat>Presentazione su schermo (4:3)</PresentationFormat>
  <Paragraphs>248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Adiacente</vt:lpstr>
      <vt:lpstr>L’AVVOCATURA ALLO SPECCHIO V RAPPORTO CENSIS SULL’AVVOCATURA ITALIANA  L’impatto della pandemia sulla professione: le risposte all’esplosione dell’incertezza  Roma, 5 marzo 2021</vt:lpstr>
      <vt:lpstr>I principali punti di riflessione </vt:lpstr>
      <vt:lpstr>Presentazione standard di PowerPoint</vt:lpstr>
      <vt:lpstr>Andamento degli avvocati iscritti agli albi (2010-2020) e del reddito medio Irpef, (2010-2019). (var. % sull’anno precedente)</vt:lpstr>
      <vt:lpstr>Reddito medio dichiarato ai fini Irpef dagli avvocati iscritti alla Cassa Forense per gli anni 2011 - 2019 e linea di tendenza nel periodo (v.a. in euro)</vt:lpstr>
      <vt:lpstr>Presentazione standard di PowerPoint</vt:lpstr>
      <vt:lpstr>Fatturato e occupazione 2019 (%)</vt:lpstr>
      <vt:lpstr>Attuale condizione lavorativa dell’avvocato (al momento dell’intervista) (%)</vt:lpstr>
      <vt:lpstr>Condizione lavorativa fra due anni (2021-2022)  (val. %)</vt:lpstr>
      <vt:lpstr>Condizione lavorativa 2015-2020  (val. %)</vt:lpstr>
      <vt:lpstr>Condizione lavorativa futura  (val. %)</vt:lpstr>
      <vt:lpstr>Accesso al Reddito di ultima istanza previsto dai provvedimenti del Governo nel corso del 2020 (%)</vt:lpstr>
      <vt:lpstr>Giudizio sull’adeguatezza della somma ricevuta rispetto alla condizione personale (%)</vt:lpstr>
      <vt:lpstr>Misure Covid-19 per i professionisti: altri provvedimenti del Governo</vt:lpstr>
      <vt:lpstr>Misure Covid-19 per i professionisti: i provvedimenti di Cassa Forense</vt:lpstr>
      <vt:lpstr>Grado di utilizzo delle sezioni del Portale Cassaforense.it (aumentato rispetto al passato - %)</vt:lpstr>
      <vt:lpstr>Organizzazione del lavoro degli avvocati durante il lockdown: a distanza o presso lo studio (%)</vt:lpstr>
      <vt:lpstr>Giudizio sul lavoro a distanza per l’attività professionale degli avvocati (%)</vt:lpstr>
      <vt:lpstr>Aspetti che hanno condizionato negativamente, durante il lockdown, l’attività professionale degli avvocati (%)</vt:lpstr>
      <vt:lpstr>Presentazione standard di PowerPoint</vt:lpstr>
      <vt:lpstr>Giudizio sulla possibilità di utilizzare le tecnologie di comunicazione a distanza per usufruire dei servizi di un avvocato (%)</vt:lpstr>
      <vt:lpstr>Giudizio sulla possibilità di utilizzare le tecnologie di comunicazione a distanza per usufruire dei servizi di un avvocato (%)</vt:lpstr>
      <vt:lpstr>I risultati delle restrizioni per ridurre i rischi di contagio (%)</vt:lpstr>
      <vt:lpstr>Le limitazioni più inique e intollerabili percepite dagli italiani durante i mesi di diffusione del Covid 19 (%)</vt:lpstr>
      <vt:lpstr>I risultati delle restrizioni per ridurre i rischi di contagio (%, possibili più risposte)</vt:lpstr>
      <vt:lpstr>Opinioni sull’opportunità dell’erogazione di indennizzi ai liberi professionisti (%)</vt:lpstr>
      <vt:lpstr>Covid, garanzia dei diritti e della democrazia, i “negazionisti” (%)</vt:lpstr>
      <vt:lpstr>Gli italiani e la giustizia</vt:lpstr>
      <vt:lpstr>La percezione degli italiani sulla professione dell’avvocato (%)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Ester Dini</dc:creator>
  <cp:lastModifiedBy>Utente sconosciuto</cp:lastModifiedBy>
  <cp:revision>290</cp:revision>
  <cp:lastPrinted>2019-10-02T15:00:17Z</cp:lastPrinted>
  <dcterms:created xsi:type="dcterms:W3CDTF">2015-09-15T13:33:05Z</dcterms:created>
  <dcterms:modified xsi:type="dcterms:W3CDTF">2021-03-03T19:10:38Z</dcterms:modified>
</cp:coreProperties>
</file>